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66" r:id="rId5"/>
    <p:sldId id="258" r:id="rId6"/>
    <p:sldId id="259" r:id="rId7"/>
    <p:sldId id="260" r:id="rId8"/>
    <p:sldId id="261" r:id="rId9"/>
    <p:sldId id="262" r:id="rId10"/>
    <p:sldId id="263" r:id="rId11"/>
    <p:sldId id="264" r:id="rId12"/>
    <p:sldId id="267" r:id="rId13"/>
    <p:sldId id="265" r:id="rId14"/>
    <p:sldId id="268" r:id="rId15"/>
    <p:sldId id="269" r:id="rId16"/>
    <p:sldId id="270" r:id="rId17"/>
    <p:sldId id="271" r:id="rId18"/>
    <p:sldId id="272" r:id="rId19"/>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3" d="100"/>
          <a:sy n="73"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AR"/>
          </a:p>
        </p:txBody>
      </p:sp>
      <p:sp>
        <p:nvSpPr>
          <p:cNvPr id="4" name="Marcador de fecha 3"/>
          <p:cNvSpPr>
            <a:spLocks noGrp="1"/>
          </p:cNvSpPr>
          <p:nvPr>
            <p:ph type="dt" sz="half" idx="10"/>
          </p:nvPr>
        </p:nvSpPr>
        <p:spPr/>
        <p:txBody>
          <a:bodyPr/>
          <a:lstStyle/>
          <a:p>
            <a:fld id="{2856D82D-FD5D-46A9-AD09-D704EB5EA4B9}" type="datetimeFigureOut">
              <a:rPr lang="es-AR" smtClean="0"/>
              <a:t>17/6/2025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2924469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2856D82D-FD5D-46A9-AD09-D704EB5EA4B9}" type="datetimeFigureOut">
              <a:rPr lang="es-AR" smtClean="0"/>
              <a:t>17/6/2025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343148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2856D82D-FD5D-46A9-AD09-D704EB5EA4B9}" type="datetimeFigureOut">
              <a:rPr lang="es-AR" smtClean="0"/>
              <a:t>17/6/2025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2880230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2856D82D-FD5D-46A9-AD09-D704EB5EA4B9}" type="datetimeFigureOut">
              <a:rPr lang="es-AR" smtClean="0"/>
              <a:t>17/6/2025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191385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2856D82D-FD5D-46A9-AD09-D704EB5EA4B9}" type="datetimeFigureOut">
              <a:rPr lang="es-AR" smtClean="0"/>
              <a:t>17/6/2025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1152891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fecha 4"/>
          <p:cNvSpPr>
            <a:spLocks noGrp="1"/>
          </p:cNvSpPr>
          <p:nvPr>
            <p:ph type="dt" sz="half" idx="10"/>
          </p:nvPr>
        </p:nvSpPr>
        <p:spPr/>
        <p:txBody>
          <a:bodyPr/>
          <a:lstStyle/>
          <a:p>
            <a:fld id="{2856D82D-FD5D-46A9-AD09-D704EB5EA4B9}" type="datetimeFigureOut">
              <a:rPr lang="es-AR" smtClean="0"/>
              <a:t>17/6/2025</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204956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Marcador de fecha 6"/>
          <p:cNvSpPr>
            <a:spLocks noGrp="1"/>
          </p:cNvSpPr>
          <p:nvPr>
            <p:ph type="dt" sz="half" idx="10"/>
          </p:nvPr>
        </p:nvSpPr>
        <p:spPr/>
        <p:txBody>
          <a:bodyPr/>
          <a:lstStyle/>
          <a:p>
            <a:fld id="{2856D82D-FD5D-46A9-AD09-D704EB5EA4B9}" type="datetimeFigureOut">
              <a:rPr lang="es-AR" smtClean="0"/>
              <a:t>17/6/2025</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3166328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fecha 2"/>
          <p:cNvSpPr>
            <a:spLocks noGrp="1"/>
          </p:cNvSpPr>
          <p:nvPr>
            <p:ph type="dt" sz="half" idx="10"/>
          </p:nvPr>
        </p:nvSpPr>
        <p:spPr/>
        <p:txBody>
          <a:bodyPr/>
          <a:lstStyle/>
          <a:p>
            <a:fld id="{2856D82D-FD5D-46A9-AD09-D704EB5EA4B9}" type="datetimeFigureOut">
              <a:rPr lang="es-AR" smtClean="0"/>
              <a:t>17/6/2025</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1006103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856D82D-FD5D-46A9-AD09-D704EB5EA4B9}" type="datetimeFigureOut">
              <a:rPr lang="es-AR" smtClean="0"/>
              <a:t>17/6/2025</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159428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856D82D-FD5D-46A9-AD09-D704EB5EA4B9}" type="datetimeFigureOut">
              <a:rPr lang="es-AR" smtClean="0"/>
              <a:t>17/6/2025</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1470908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856D82D-FD5D-46A9-AD09-D704EB5EA4B9}" type="datetimeFigureOut">
              <a:rPr lang="es-AR" smtClean="0"/>
              <a:t>17/6/2025</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702F8398-A5ED-48A6-A4DA-856584C83800}" type="slidenum">
              <a:rPr lang="es-AR" smtClean="0"/>
              <a:t>‹Nº›</a:t>
            </a:fld>
            <a:endParaRPr lang="es-AR"/>
          </a:p>
        </p:txBody>
      </p:sp>
    </p:spTree>
    <p:extLst>
      <p:ext uri="{BB962C8B-B14F-4D97-AF65-F5344CB8AC3E}">
        <p14:creationId xmlns:p14="http://schemas.microsoft.com/office/powerpoint/2010/main" val="7898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56D82D-FD5D-46A9-AD09-D704EB5EA4B9}" type="datetimeFigureOut">
              <a:rPr lang="es-AR" smtClean="0"/>
              <a:t>17/6/2025</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2F8398-A5ED-48A6-A4DA-856584C83800}" type="slidenum">
              <a:rPr lang="es-AR" smtClean="0"/>
              <a:t>‹Nº›</a:t>
            </a:fld>
            <a:endParaRPr lang="es-AR"/>
          </a:p>
        </p:txBody>
      </p:sp>
    </p:spTree>
    <p:extLst>
      <p:ext uri="{BB962C8B-B14F-4D97-AF65-F5344CB8AC3E}">
        <p14:creationId xmlns:p14="http://schemas.microsoft.com/office/powerpoint/2010/main" val="2222188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545" y="318493"/>
            <a:ext cx="10614969" cy="6349007"/>
          </a:xfrm>
          <a:prstGeom prst="rect">
            <a:avLst/>
          </a:prstGeom>
        </p:spPr>
      </p:pic>
      <p:sp>
        <p:nvSpPr>
          <p:cNvPr id="3" name="Subtítulo 2"/>
          <p:cNvSpPr>
            <a:spLocks noGrp="1"/>
          </p:cNvSpPr>
          <p:nvPr>
            <p:ph type="subTitle" idx="1"/>
          </p:nvPr>
        </p:nvSpPr>
        <p:spPr>
          <a:xfrm>
            <a:off x="1822622" y="4778676"/>
            <a:ext cx="8942173" cy="586902"/>
          </a:xfrm>
          <a:solidFill>
            <a:schemeClr val="bg1"/>
          </a:solidFill>
        </p:spPr>
        <p:txBody>
          <a:bodyPr>
            <a:normAutofit/>
          </a:bodyPr>
          <a:lstStyle/>
          <a:p>
            <a:r>
              <a:rPr lang="es-ES" sz="3600" b="1" dirty="0" smtClean="0"/>
              <a:t>USO DE INFORMACION</a:t>
            </a:r>
            <a:endParaRPr lang="es-AR" sz="3600" b="1" dirty="0"/>
          </a:p>
        </p:txBody>
      </p:sp>
      <p:sp>
        <p:nvSpPr>
          <p:cNvPr id="5" name="Rectángulo 4"/>
          <p:cNvSpPr/>
          <p:nvPr/>
        </p:nvSpPr>
        <p:spPr>
          <a:xfrm>
            <a:off x="6911288" y="1452605"/>
            <a:ext cx="4202241" cy="523220"/>
          </a:xfrm>
          <a:prstGeom prst="rect">
            <a:avLst/>
          </a:prstGeom>
        </p:spPr>
        <p:txBody>
          <a:bodyPr wrap="none">
            <a:spAutoFit/>
          </a:bodyPr>
          <a:lstStyle/>
          <a:p>
            <a:r>
              <a:rPr lang="es-AR" sz="2800" dirty="0" smtClean="0">
                <a:solidFill>
                  <a:schemeClr val="bg1"/>
                </a:solidFill>
              </a:rPr>
              <a:t>Informe de resultados 2023</a:t>
            </a:r>
            <a:endParaRPr lang="es-AR" sz="2800" dirty="0">
              <a:solidFill>
                <a:schemeClr val="bg1"/>
              </a:solidFill>
            </a:endParaRPr>
          </a:p>
        </p:txBody>
      </p:sp>
      <p:grpSp>
        <p:nvGrpSpPr>
          <p:cNvPr id="9" name="Grupo 8"/>
          <p:cNvGrpSpPr/>
          <p:nvPr/>
        </p:nvGrpSpPr>
        <p:grpSpPr>
          <a:xfrm>
            <a:off x="457680" y="318493"/>
            <a:ext cx="3878793" cy="1233526"/>
            <a:chOff x="1205825" y="2355628"/>
            <a:chExt cx="4072757" cy="1358854"/>
          </a:xfrm>
        </p:grpSpPr>
        <p:sp>
          <p:nvSpPr>
            <p:cNvPr id="7" name="Rectángulo 6"/>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8" name="Imagen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8008044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28368" y="135925"/>
            <a:ext cx="10606216" cy="6373027"/>
          </a:xfrm>
          <a:prstGeom prst="rect">
            <a:avLst/>
          </a:prstGeom>
          <a:ln w="38100">
            <a:solidFill>
              <a:schemeClr val="accent6">
                <a:lumMod val="75000"/>
              </a:schemeClr>
            </a:solidFill>
          </a:ln>
        </p:spPr>
        <p:txBody>
          <a:bodyPr wrap="square">
            <a:spAutoFit/>
          </a:bodyPr>
          <a:lstStyle/>
          <a:p>
            <a:pPr>
              <a:lnSpc>
                <a:spcPct val="107000"/>
              </a:lnSpc>
              <a:spcAft>
                <a:spcPts val="800"/>
              </a:spcAft>
            </a:pPr>
            <a:r>
              <a:rPr lang="es-AR" sz="2000" b="1" dirty="0">
                <a:solidFill>
                  <a:schemeClr val="accent6">
                    <a:lumMod val="75000"/>
                  </a:schemeClr>
                </a:solidFill>
                <a:latin typeface="Calibri" panose="020F0502020204030204" pitchFamily="34" charset="0"/>
                <a:ea typeface="Calibri" panose="020F0502020204030204" pitchFamily="34" charset="0"/>
                <a:cs typeface="Times New Roman" panose="02020603050405020304" pitchFamily="18" charset="0"/>
              </a:rPr>
              <a:t>Satisfactorio</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Los estudiantes que se encuentran en el nivel Satisfactorio: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recuperan información ubicada en diferentes partes de los textos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reconstruyen la secuencia de hechos relevantes en una biografía y en un cuento realista breve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interpretan rasgos característicos de los personajes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diferencian las categorías de personaje-narrador y de autor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identifican la idea central en cuentos de diferentes géneros</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discriminan ideas relevantes de otras secundarias en textos expositivos breves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demuestran un manejo acotado pero correcto de recursos cohesivos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realizan inferencias sencillas en textos literarios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interpretan la función que cumplen diferentes tipos de </a:t>
            </a:r>
            <a:r>
              <a:rPr lang="es-AR" dirty="0" err="1">
                <a:latin typeface="Calibri" panose="020F0502020204030204" pitchFamily="34" charset="0"/>
                <a:ea typeface="Calibri" panose="020F0502020204030204" pitchFamily="34" charset="0"/>
                <a:cs typeface="Times New Roman" panose="02020603050405020304" pitchFamily="18" charset="0"/>
              </a:rPr>
              <a:t>paratextos</a:t>
            </a:r>
            <a:r>
              <a:rPr lang="es-AR"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determinan si una narración pertenece al género cuento o biografía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evalúan el tipo de narrador de diferentes tipos de cuentos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reconocen los subgéneros narrativos ficcionales a partir de sus características específicas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distinguen la estructura narrativa de un cuento realista de autor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identifican el ámbito de circulación de un texto informativo</a:t>
            </a:r>
          </a:p>
        </p:txBody>
      </p:sp>
      <p:grpSp>
        <p:nvGrpSpPr>
          <p:cNvPr id="3" name="Grupo 2"/>
          <p:cNvGrpSpPr/>
          <p:nvPr/>
        </p:nvGrpSpPr>
        <p:grpSpPr>
          <a:xfrm>
            <a:off x="9421571" y="0"/>
            <a:ext cx="2770429" cy="819580"/>
            <a:chOff x="1205825" y="2355628"/>
            <a:chExt cx="4072757" cy="1358854"/>
          </a:xfrm>
        </p:grpSpPr>
        <p:sp>
          <p:nvSpPr>
            <p:cNvPr id="5" name="Rectángulo 4"/>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4169173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33849" y="603627"/>
            <a:ext cx="9185190" cy="4992521"/>
          </a:xfrm>
          <a:prstGeom prst="rect">
            <a:avLst/>
          </a:prstGeom>
          <a:ln w="38100">
            <a:solidFill>
              <a:schemeClr val="accent4">
                <a:lumMod val="75000"/>
              </a:schemeClr>
            </a:solidFill>
          </a:ln>
        </p:spPr>
        <p:txBody>
          <a:bodyPr wrap="square">
            <a:spAutoFit/>
          </a:bodyPr>
          <a:lstStyle/>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a:t>
            </a:r>
            <a:r>
              <a:rPr lang="es-AR" sz="2000" b="1"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Avanzado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Los estudiantes que se encuentran en el nivel Avanzado: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demuestran mayor conocimiento de las características y recursos propios de los géneros literarios (secuencias temporales, tipos y función de las voces narrativas, y caracterización de personajes dentro de una historia) </a:t>
            </a:r>
          </a:p>
          <a:p>
            <a:pPr>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en textos no literarios: </a:t>
            </a:r>
          </a:p>
          <a:p>
            <a:pPr marL="990600"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recuperan información explícita simple o compuesta en uno o varios segmentos textuales, en posición no destacada y mencionadas solo una vez u ordenados en una secuencia de ideas. </a:t>
            </a:r>
          </a:p>
          <a:p>
            <a:pPr marL="990600"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identifican la trama explicativa y el género expositivo en textos de divulgación científica y de interés general.</a:t>
            </a:r>
          </a:p>
          <a:p>
            <a:pPr marL="990600"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dan cuenta de la idea central de los textos integrando y generalizando información tanto explícita como inferencial. </a:t>
            </a:r>
          </a:p>
          <a:p>
            <a:pPr marL="990600"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comprenden la función de los </a:t>
            </a:r>
            <a:r>
              <a:rPr lang="es-AR" dirty="0" err="1">
                <a:latin typeface="Calibri" panose="020F0502020204030204" pitchFamily="34" charset="0"/>
                <a:ea typeface="Calibri" panose="020F0502020204030204" pitchFamily="34" charset="0"/>
                <a:cs typeface="Times New Roman" panose="02020603050405020304" pitchFamily="18" charset="0"/>
              </a:rPr>
              <a:t>paratextos</a:t>
            </a:r>
            <a:r>
              <a:rPr lang="es-AR" dirty="0">
                <a:latin typeface="Calibri" panose="020F0502020204030204" pitchFamily="34" charset="0"/>
                <a:ea typeface="Calibri" panose="020F0502020204030204" pitchFamily="34" charset="0"/>
                <a:cs typeface="Times New Roman" panose="02020603050405020304" pitchFamily="18" charset="0"/>
              </a:rPr>
              <a:t> icónicos.</a:t>
            </a:r>
          </a:p>
        </p:txBody>
      </p:sp>
      <p:grpSp>
        <p:nvGrpSpPr>
          <p:cNvPr id="3" name="Grupo 2"/>
          <p:cNvGrpSpPr/>
          <p:nvPr/>
        </p:nvGrpSpPr>
        <p:grpSpPr>
          <a:xfrm>
            <a:off x="9421571" y="0"/>
            <a:ext cx="2770429" cy="819580"/>
            <a:chOff x="1205825" y="2355628"/>
            <a:chExt cx="4072757" cy="1358854"/>
          </a:xfrm>
        </p:grpSpPr>
        <p:sp>
          <p:nvSpPr>
            <p:cNvPr id="5" name="Rectángulo 4"/>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28680048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22181" y="2709562"/>
            <a:ext cx="5578732" cy="1325563"/>
          </a:xfrm>
        </p:spPr>
        <p:txBody>
          <a:bodyPr>
            <a:noAutofit/>
          </a:bodyPr>
          <a:lstStyle/>
          <a:p>
            <a:r>
              <a:rPr lang="es-ES" sz="5400" b="1" dirty="0" smtClean="0">
                <a:latin typeface="Arial Black" panose="020B0A04020102020204" pitchFamily="34" charset="0"/>
              </a:rPr>
              <a:t>MATEMATICA</a:t>
            </a:r>
            <a:endParaRPr lang="es-AR" sz="5400" b="1" dirty="0">
              <a:latin typeface="Arial Black" panose="020B0A04020102020204" pitchFamily="34" charset="0"/>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23094" cy="2239964"/>
          </a:xfrm>
          <a:prstGeom prst="rect">
            <a:avLst/>
          </a:prstGeom>
        </p:spPr>
      </p:pic>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25999"/>
            <a:ext cx="12223094" cy="2239963"/>
          </a:xfrm>
          <a:prstGeom prst="rect">
            <a:avLst/>
          </a:prstGeom>
        </p:spPr>
      </p:pic>
      <p:grpSp>
        <p:nvGrpSpPr>
          <p:cNvPr id="6" name="Grupo 5"/>
          <p:cNvGrpSpPr/>
          <p:nvPr/>
        </p:nvGrpSpPr>
        <p:grpSpPr>
          <a:xfrm>
            <a:off x="9421571" y="0"/>
            <a:ext cx="2770429" cy="819580"/>
            <a:chOff x="1205825" y="2355628"/>
            <a:chExt cx="4072757" cy="1358854"/>
          </a:xfrm>
        </p:grpSpPr>
        <p:sp>
          <p:nvSpPr>
            <p:cNvPr id="7" name="Rectángulo 6"/>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8" name="Imagen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15615236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o 2"/>
          <p:cNvGrpSpPr/>
          <p:nvPr/>
        </p:nvGrpSpPr>
        <p:grpSpPr>
          <a:xfrm>
            <a:off x="9421571" y="0"/>
            <a:ext cx="2770429" cy="819580"/>
            <a:chOff x="1205825" y="2355628"/>
            <a:chExt cx="4072757" cy="1358854"/>
          </a:xfrm>
        </p:grpSpPr>
        <p:sp>
          <p:nvSpPr>
            <p:cNvPr id="5" name="Rectángulo 4"/>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
        <p:nvSpPr>
          <p:cNvPr id="4" name="Rectángulo 3"/>
          <p:cNvSpPr/>
          <p:nvPr/>
        </p:nvSpPr>
        <p:spPr>
          <a:xfrm>
            <a:off x="365760" y="0"/>
            <a:ext cx="11826240" cy="6426824"/>
          </a:xfrm>
          <a:prstGeom prst="rect">
            <a:avLst/>
          </a:prstGeom>
        </p:spPr>
        <p:txBody>
          <a:bodyPr wrap="square">
            <a:spAutoFit/>
          </a:bodyPr>
          <a:lstStyle/>
          <a:p>
            <a:pPr>
              <a:lnSpc>
                <a:spcPct val="107000"/>
              </a:lnSpc>
              <a:spcAft>
                <a:spcPts val="800"/>
              </a:spcAft>
            </a:pPr>
            <a:r>
              <a:rPr lang="es-AR" sz="2800" b="1" dirty="0">
                <a:latin typeface="Calibri" panose="020F0502020204030204" pitchFamily="34" charset="0"/>
                <a:ea typeface="Calibri" panose="020F0502020204030204" pitchFamily="34" charset="0"/>
                <a:cs typeface="Times New Roman" panose="02020603050405020304" pitchFamily="18" charset="0"/>
              </a:rPr>
              <a:t>Aspectos evaluados</a:t>
            </a:r>
          </a:p>
          <a:p>
            <a:pPr>
              <a:lnSpc>
                <a:spcPct val="107000"/>
              </a:lnSpc>
              <a:spcAft>
                <a:spcPts val="800"/>
              </a:spcAft>
            </a:pPr>
            <a:r>
              <a:rPr lang="es-AR" sz="2600" dirty="0">
                <a:latin typeface="Calibri" panose="020F0502020204030204" pitchFamily="34" charset="0"/>
                <a:ea typeface="Calibri" panose="020F0502020204030204" pitchFamily="34" charset="0"/>
                <a:cs typeface="Times New Roman" panose="02020603050405020304" pitchFamily="18" charset="0"/>
              </a:rPr>
              <a:t> La prueba de Matemática Aprender 2023 evalúa una capacidad cognitiva general: </a:t>
            </a:r>
            <a:r>
              <a:rPr lang="es-AR" sz="2600" b="1" dirty="0">
                <a:latin typeface="Calibri" panose="020F0502020204030204" pitchFamily="34" charset="0"/>
                <a:ea typeface="Calibri" panose="020F0502020204030204" pitchFamily="34" charset="0"/>
                <a:cs typeface="Times New Roman" panose="02020603050405020304" pitchFamily="18" charset="0"/>
              </a:rPr>
              <a:t>la resolución de problemas o la solución de situaciones que resulten desafiantes</a:t>
            </a:r>
            <a:r>
              <a:rPr lang="es-AR" sz="2600" dirty="0">
                <a:latin typeface="Calibri" panose="020F0502020204030204" pitchFamily="34" charset="0"/>
                <a:ea typeface="Calibri" panose="020F0502020204030204" pitchFamily="34" charset="0"/>
                <a:cs typeface="Times New Roman" panose="02020603050405020304" pitchFamily="18" charset="0"/>
              </a:rPr>
              <a:t>, ya que requiere reinvertir conocimientos matemáticos disponibles. </a:t>
            </a:r>
            <a:endParaRPr lang="es-AR" sz="2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AR" sz="2600" dirty="0" smtClean="0">
                <a:latin typeface="Calibri" panose="020F0502020204030204" pitchFamily="34" charset="0"/>
                <a:ea typeface="Calibri" panose="020F0502020204030204" pitchFamily="34" charset="0"/>
                <a:cs typeface="Times New Roman" panose="02020603050405020304" pitchFamily="18" charset="0"/>
              </a:rPr>
              <a:t>Esta </a:t>
            </a:r>
            <a:r>
              <a:rPr lang="es-AR" sz="2600" dirty="0">
                <a:latin typeface="Calibri" panose="020F0502020204030204" pitchFamily="34" charset="0"/>
                <a:ea typeface="Calibri" panose="020F0502020204030204" pitchFamily="34" charset="0"/>
                <a:cs typeface="Times New Roman" panose="02020603050405020304" pitchFamily="18" charset="0"/>
              </a:rPr>
              <a:t>capacidad puede demandar por parte de los estudiantes: reconocer, relacionar y utilizar información; determinar la pertinencia, suficiencia y consistencia de los datos; reconocer, utilizar y relacionar conceptos; utilizar, transferir, modificar y generar procedimientos; juzgar la razonabilidad y coherencia de las soluciones; y justificar argumentando el porqué de sus acciones.  </a:t>
            </a:r>
          </a:p>
          <a:p>
            <a:pPr>
              <a:lnSpc>
                <a:spcPct val="107000"/>
              </a:lnSpc>
              <a:spcAft>
                <a:spcPts val="800"/>
              </a:spcAft>
            </a:pPr>
            <a:r>
              <a:rPr lang="es-AR" sz="2600" dirty="0">
                <a:latin typeface="Calibri" panose="020F0502020204030204" pitchFamily="34" charset="0"/>
                <a:ea typeface="Calibri" panose="020F0502020204030204" pitchFamily="34" charset="0"/>
                <a:cs typeface="Times New Roman" panose="02020603050405020304" pitchFamily="18" charset="0"/>
              </a:rPr>
              <a:t>A los efectos de la evaluación Aprender 2023, se han considerado cuatro capacidades cognitivas específicas, incluidas en la resolución de problemas: </a:t>
            </a:r>
            <a:r>
              <a:rPr lang="es-AR" sz="2600" b="1" dirty="0">
                <a:latin typeface="Calibri" panose="020F0502020204030204" pitchFamily="34" charset="0"/>
                <a:ea typeface="Calibri" panose="020F0502020204030204" pitchFamily="34" charset="0"/>
                <a:cs typeface="Times New Roman" panose="02020603050405020304" pitchFamily="18" charset="0"/>
              </a:rPr>
              <a:t>comunicación en Matemática, reconocimiento de conceptos, resolución de situaciones en contexto </a:t>
            </a:r>
            <a:r>
              <a:rPr lang="es-AR" sz="2600" b="1" dirty="0" err="1">
                <a:latin typeface="Calibri" panose="020F0502020204030204" pitchFamily="34" charset="0"/>
                <a:ea typeface="Calibri" panose="020F0502020204030204" pitchFamily="34" charset="0"/>
                <a:cs typeface="Times New Roman" panose="02020603050405020304" pitchFamily="18" charset="0"/>
              </a:rPr>
              <a:t>intra</a:t>
            </a:r>
            <a:r>
              <a:rPr lang="es-AR" sz="2600" b="1" dirty="0">
                <a:latin typeface="Calibri" panose="020F0502020204030204" pitchFamily="34" charset="0"/>
                <a:ea typeface="Calibri" panose="020F0502020204030204" pitchFamily="34" charset="0"/>
                <a:cs typeface="Times New Roman" panose="02020603050405020304" pitchFamily="18" charset="0"/>
              </a:rPr>
              <a:t> y </a:t>
            </a:r>
            <a:r>
              <a:rPr lang="es-AR" sz="2600" b="1" dirty="0" err="1">
                <a:latin typeface="Calibri" panose="020F0502020204030204" pitchFamily="34" charset="0"/>
                <a:ea typeface="Calibri" panose="020F0502020204030204" pitchFamily="34" charset="0"/>
                <a:cs typeface="Times New Roman" panose="02020603050405020304" pitchFamily="18" charset="0"/>
              </a:rPr>
              <a:t>extramatemático</a:t>
            </a:r>
            <a:r>
              <a:rPr lang="es-AR" sz="2600" b="1" dirty="0">
                <a:latin typeface="Calibri" panose="020F0502020204030204" pitchFamily="34" charset="0"/>
                <a:ea typeface="Calibri" panose="020F0502020204030204" pitchFamily="34" charset="0"/>
                <a:cs typeface="Times New Roman" panose="02020603050405020304" pitchFamily="18" charset="0"/>
              </a:rPr>
              <a:t>, resolución de operaciones</a:t>
            </a:r>
            <a:r>
              <a:rPr lang="es-AR" sz="2600" dirty="0">
                <a:latin typeface="Calibri" panose="020F0502020204030204" pitchFamily="34" charset="0"/>
                <a:ea typeface="Calibri" panose="020F0502020204030204" pitchFamily="34" charset="0"/>
                <a:cs typeface="Times New Roman" panose="02020603050405020304" pitchFamily="18" charset="0"/>
              </a:rPr>
              <a:t>. Los contenidos evaluados son: Números y Operaciones, Geometría y Medida, y Estadística.</a:t>
            </a:r>
          </a:p>
        </p:txBody>
      </p:sp>
    </p:spTree>
    <p:extLst>
      <p:ext uri="{BB962C8B-B14F-4D97-AF65-F5344CB8AC3E}">
        <p14:creationId xmlns:p14="http://schemas.microsoft.com/office/powerpoint/2010/main" val="27109850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65760" y="337983"/>
            <a:ext cx="11704320" cy="2868670"/>
          </a:xfrm>
          <a:prstGeom prst="rect">
            <a:avLst/>
          </a:prstGeom>
        </p:spPr>
        <p:txBody>
          <a:bodyPr wrap="square">
            <a:spAutoFit/>
          </a:bodyPr>
          <a:lstStyle/>
          <a:p>
            <a:pPr algn="just">
              <a:lnSpc>
                <a:spcPct val="107000"/>
              </a:lnSpc>
              <a:spcAft>
                <a:spcPts val="800"/>
              </a:spcAft>
            </a:pPr>
            <a:r>
              <a:rPr lang="es-AR" sz="2400" b="1" dirty="0">
                <a:latin typeface="Calibri" panose="020F0502020204030204" pitchFamily="34" charset="0"/>
                <a:ea typeface="Calibri" panose="020F0502020204030204" pitchFamily="34" charset="0"/>
                <a:cs typeface="Times New Roman" panose="02020603050405020304" pitchFamily="18" charset="0"/>
              </a:rPr>
              <a:t>Definición de las capacidades cognitivas</a:t>
            </a:r>
          </a:p>
          <a:p>
            <a:pPr algn="just">
              <a:lnSpc>
                <a:spcPct val="107000"/>
              </a:lnSpc>
              <a:spcAft>
                <a:spcPts val="800"/>
              </a:spcAft>
            </a:pPr>
            <a:r>
              <a:rPr lang="es-AR" sz="2000" b="1" dirty="0">
                <a:latin typeface="Calibri" panose="020F0502020204030204" pitchFamily="34" charset="0"/>
                <a:ea typeface="Calibri" panose="020F0502020204030204" pitchFamily="34" charset="0"/>
                <a:cs typeface="Times New Roman" panose="02020603050405020304" pitchFamily="18" charset="0"/>
              </a:rPr>
              <a:t>› Comunicación en Matemática </a:t>
            </a:r>
          </a:p>
          <a:p>
            <a:pPr algn="just"/>
            <a:r>
              <a:rPr lang="es-AR" sz="2000" dirty="0">
                <a:latin typeface="Calibri" panose="020F0502020204030204" pitchFamily="34" charset="0"/>
                <a:ea typeface="Calibri" panose="020F0502020204030204" pitchFamily="34" charset="0"/>
                <a:cs typeface="Times New Roman" panose="02020603050405020304" pitchFamily="18" charset="0"/>
              </a:rPr>
              <a:t>Esta capacidad se refiere a la expresión y comprensión de ideas con contenido matemático, lo que involucra a todos aquellos aspectos referidos a la interpretación de la información, como por ejemplo: comprender enunciados, cuadros, gráficos; diferenciar datos de incógnitas; interpretar símbolos, consignas, informaciones; manejar el vocabulario matemático; traducir </a:t>
            </a:r>
            <a:r>
              <a:rPr lang="es-AR" sz="2000" dirty="0"/>
              <a:t>de una forma de representación a otra, de un tipo de lenguaje a otro, lo que favorece la argumentación, la profundización y la conexión entre ideas.</a:t>
            </a:r>
          </a:p>
          <a:p>
            <a:pPr algn="just"/>
            <a:endParaRPr lang="es-AR" sz="2000" dirty="0"/>
          </a:p>
        </p:txBody>
      </p:sp>
      <p:sp>
        <p:nvSpPr>
          <p:cNvPr id="5" name="Rectángulo 4"/>
          <p:cNvSpPr/>
          <p:nvPr/>
        </p:nvSpPr>
        <p:spPr>
          <a:xfrm>
            <a:off x="365760" y="3206653"/>
            <a:ext cx="11704320" cy="2156231"/>
          </a:xfrm>
          <a:prstGeom prst="rect">
            <a:avLst/>
          </a:prstGeom>
        </p:spPr>
        <p:txBody>
          <a:bodyPr wrap="square">
            <a:spAutoFit/>
          </a:bodyPr>
          <a:lstStyle/>
          <a:p>
            <a:pPr algn="just">
              <a:lnSpc>
                <a:spcPct val="107000"/>
              </a:lnSpc>
              <a:spcAft>
                <a:spcPts val="800"/>
              </a:spcAft>
            </a:pPr>
            <a:r>
              <a:rPr lang="es-AR" sz="2000" b="1" dirty="0">
                <a:latin typeface="Calibri" panose="020F0502020204030204" pitchFamily="34" charset="0"/>
                <a:ea typeface="Calibri" panose="020F0502020204030204" pitchFamily="34" charset="0"/>
                <a:cs typeface="Times New Roman" panose="02020603050405020304" pitchFamily="18" charset="0"/>
              </a:rPr>
              <a:t>› Reconocimiento de conceptos</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Los conceptos matemáticos se construyen progresivamente en el transcurso de la escolarización de los estudiantes, y son retomados y profundizados en cada ciclo o nivel, lo que permite establecer nuevas relaciones con diferentes conceptos dentro del mismo campo conceptual. De esta manera, la capacidad de reconocer conceptos implica identificar rasgos o propiedades de los objetos matemáticos, reconocer relaciones entre las propiedades, y establecer definiciones.  </a:t>
            </a:r>
          </a:p>
        </p:txBody>
      </p:sp>
      <p:grpSp>
        <p:nvGrpSpPr>
          <p:cNvPr id="6" name="Grupo 5"/>
          <p:cNvGrpSpPr/>
          <p:nvPr/>
        </p:nvGrpSpPr>
        <p:grpSpPr>
          <a:xfrm>
            <a:off x="9421571" y="0"/>
            <a:ext cx="2770429" cy="819580"/>
            <a:chOff x="1205825" y="2355628"/>
            <a:chExt cx="4072757" cy="1358854"/>
          </a:xfrm>
        </p:grpSpPr>
        <p:sp>
          <p:nvSpPr>
            <p:cNvPr id="7" name="Rectángulo 6"/>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25099427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23494" y="1083380"/>
            <a:ext cx="11292840" cy="1497589"/>
          </a:xfrm>
          <a:prstGeom prst="rect">
            <a:avLst/>
          </a:prstGeom>
        </p:spPr>
        <p:txBody>
          <a:bodyPr wrap="square">
            <a:spAutoFit/>
          </a:bodyPr>
          <a:lstStyle/>
          <a:p>
            <a:pPr algn="just">
              <a:lnSpc>
                <a:spcPct val="107000"/>
              </a:lnSpc>
              <a:spcAft>
                <a:spcPts val="800"/>
              </a:spcAft>
            </a:pPr>
            <a:r>
              <a:rPr lang="es-AR" sz="2000" b="1" dirty="0">
                <a:latin typeface="Calibri" panose="020F0502020204030204" pitchFamily="34" charset="0"/>
                <a:ea typeface="Calibri" panose="020F0502020204030204" pitchFamily="34" charset="0"/>
                <a:cs typeface="Times New Roman" panose="02020603050405020304" pitchFamily="18" charset="0"/>
              </a:rPr>
              <a:t>› Resolución de situaciones en contexto </a:t>
            </a:r>
            <a:r>
              <a:rPr lang="es-AR" sz="2000" b="1" dirty="0" err="1">
                <a:latin typeface="Calibri" panose="020F0502020204030204" pitchFamily="34" charset="0"/>
                <a:ea typeface="Calibri" panose="020F0502020204030204" pitchFamily="34" charset="0"/>
                <a:cs typeface="Times New Roman" panose="02020603050405020304" pitchFamily="18" charset="0"/>
              </a:rPr>
              <a:t>intra</a:t>
            </a:r>
            <a:r>
              <a:rPr lang="es-AR" sz="2000" b="1" dirty="0">
                <a:latin typeface="Calibri" panose="020F0502020204030204" pitchFamily="34" charset="0"/>
                <a:ea typeface="Calibri" panose="020F0502020204030204" pitchFamily="34" charset="0"/>
                <a:cs typeface="Times New Roman" panose="02020603050405020304" pitchFamily="18" charset="0"/>
              </a:rPr>
              <a:t> y </a:t>
            </a:r>
            <a:r>
              <a:rPr lang="es-AR" sz="2000" b="1" dirty="0" err="1">
                <a:latin typeface="Calibri" panose="020F0502020204030204" pitchFamily="34" charset="0"/>
                <a:ea typeface="Calibri" panose="020F0502020204030204" pitchFamily="34" charset="0"/>
                <a:cs typeface="Times New Roman" panose="02020603050405020304" pitchFamily="18" charset="0"/>
              </a:rPr>
              <a:t>extramatemático</a:t>
            </a:r>
            <a:endParaRPr lang="es-AR" sz="20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La posibilidad de resolver problemas presentados en contextos que van desde los </a:t>
            </a:r>
            <a:r>
              <a:rPr lang="es-AR" sz="2000" dirty="0" err="1">
                <a:latin typeface="Calibri" panose="020F0502020204030204" pitchFamily="34" charset="0"/>
                <a:ea typeface="Calibri" panose="020F0502020204030204" pitchFamily="34" charset="0"/>
                <a:cs typeface="Times New Roman" panose="02020603050405020304" pitchFamily="18" charset="0"/>
              </a:rPr>
              <a:t>intramatemáticos</a:t>
            </a:r>
            <a:r>
              <a:rPr lang="es-AR" sz="2000" dirty="0">
                <a:latin typeface="Calibri" panose="020F0502020204030204" pitchFamily="34" charset="0"/>
                <a:ea typeface="Calibri" panose="020F0502020204030204" pitchFamily="34" charset="0"/>
                <a:cs typeface="Times New Roman" panose="02020603050405020304" pitchFamily="18" charset="0"/>
              </a:rPr>
              <a:t> hasta los de la realidad cotidiana, se encuentran dentro de esta capacidad.  Puede implicar la resolución con más de un paso para encontrar la respuesta deseada.  </a:t>
            </a:r>
          </a:p>
        </p:txBody>
      </p:sp>
      <p:sp>
        <p:nvSpPr>
          <p:cNvPr id="3" name="Rectángulo 2"/>
          <p:cNvSpPr/>
          <p:nvPr/>
        </p:nvSpPr>
        <p:spPr>
          <a:xfrm>
            <a:off x="368530" y="3320702"/>
            <a:ext cx="11460480" cy="1182888"/>
          </a:xfrm>
          <a:prstGeom prst="rect">
            <a:avLst/>
          </a:prstGeom>
        </p:spPr>
        <p:txBody>
          <a:bodyPr wrap="square">
            <a:spAutoFit/>
          </a:bodyPr>
          <a:lstStyle/>
          <a:p>
            <a:pPr>
              <a:lnSpc>
                <a:spcPct val="107000"/>
              </a:lnSpc>
              <a:spcAft>
                <a:spcPts val="800"/>
              </a:spcAft>
            </a:pPr>
            <a:r>
              <a:rPr lang="es-AR" sz="2000" b="1" dirty="0">
                <a:latin typeface="Calibri" panose="020F0502020204030204" pitchFamily="34" charset="0"/>
                <a:ea typeface="Calibri" panose="020F0502020204030204" pitchFamily="34" charset="0"/>
                <a:cs typeface="Times New Roman" panose="02020603050405020304" pitchFamily="18" charset="0"/>
              </a:rPr>
              <a:t>› Resolución de operaciones </a:t>
            </a:r>
          </a:p>
          <a:p>
            <a:pPr>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Se hace referencia a actividades que implican la capacidad de resolver operaciones en los diferentes conjuntos numéricos utilizando distintos procedimientos.</a:t>
            </a:r>
          </a:p>
        </p:txBody>
      </p:sp>
      <p:grpSp>
        <p:nvGrpSpPr>
          <p:cNvPr id="4" name="Grupo 3"/>
          <p:cNvGrpSpPr/>
          <p:nvPr/>
        </p:nvGrpSpPr>
        <p:grpSpPr>
          <a:xfrm>
            <a:off x="9421571" y="0"/>
            <a:ext cx="2770429" cy="819580"/>
            <a:chOff x="1205825" y="2355628"/>
            <a:chExt cx="4072757" cy="1358854"/>
          </a:xfrm>
        </p:grpSpPr>
        <p:sp>
          <p:nvSpPr>
            <p:cNvPr id="5" name="Rectángulo 4"/>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19934605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37070" y="369532"/>
            <a:ext cx="5484899" cy="388696"/>
          </a:xfrm>
          <a:prstGeom prst="rect">
            <a:avLst/>
          </a:prstGeom>
        </p:spPr>
        <p:txBody>
          <a:bodyPr wrap="none">
            <a:spAutoFit/>
          </a:bodyPr>
          <a:lstStyle/>
          <a:p>
            <a:pPr>
              <a:lnSpc>
                <a:spcPct val="107000"/>
              </a:lnSpc>
              <a:spcAft>
                <a:spcPts val="800"/>
              </a:spcAft>
            </a:pPr>
            <a:r>
              <a:rPr lang="es-AR" b="1" dirty="0">
                <a:latin typeface="Calibri" panose="020F0502020204030204" pitchFamily="34" charset="0"/>
                <a:ea typeface="Calibri" panose="020F0502020204030204" pitchFamily="34" charset="0"/>
                <a:cs typeface="Times New Roman" panose="02020603050405020304" pitchFamily="18" charset="0"/>
              </a:rPr>
              <a:t>Cantidad de ítems por capacidad cognitiva y contenidos</a:t>
            </a:r>
            <a:endParaRPr lang="es-AR"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n 4"/>
          <p:cNvPicPr/>
          <p:nvPr/>
        </p:nvPicPr>
        <p:blipFill>
          <a:blip r:embed="rId2">
            <a:extLst>
              <a:ext uri="{28A0092B-C50C-407E-A947-70E740481C1C}">
                <a14:useLocalDpi xmlns:a14="http://schemas.microsoft.com/office/drawing/2010/main" val="0"/>
              </a:ext>
            </a:extLst>
          </a:blip>
          <a:stretch>
            <a:fillRect/>
          </a:stretch>
        </p:blipFill>
        <p:spPr>
          <a:xfrm>
            <a:off x="876300" y="982980"/>
            <a:ext cx="9547860" cy="5509260"/>
          </a:xfrm>
          <a:prstGeom prst="rect">
            <a:avLst/>
          </a:prstGeom>
          <a:ln>
            <a:solidFill>
              <a:schemeClr val="tx1"/>
            </a:solidFill>
          </a:ln>
        </p:spPr>
      </p:pic>
      <p:grpSp>
        <p:nvGrpSpPr>
          <p:cNvPr id="6" name="Grupo 5"/>
          <p:cNvGrpSpPr/>
          <p:nvPr/>
        </p:nvGrpSpPr>
        <p:grpSpPr>
          <a:xfrm>
            <a:off x="9421571" y="0"/>
            <a:ext cx="2770429" cy="819580"/>
            <a:chOff x="1205825" y="2355628"/>
            <a:chExt cx="4072757" cy="1358854"/>
          </a:xfrm>
        </p:grpSpPr>
        <p:sp>
          <p:nvSpPr>
            <p:cNvPr id="7" name="Rectángulo 6"/>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8" name="Imagen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2024691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93353" y="0"/>
            <a:ext cx="6420860" cy="532903"/>
          </a:xfrm>
          <a:prstGeom prst="rect">
            <a:avLst/>
          </a:prstGeom>
        </p:spPr>
        <p:txBody>
          <a:bodyPr wrap="none">
            <a:spAutoFit/>
          </a:bodyPr>
          <a:lstStyle/>
          <a:p>
            <a:pPr>
              <a:lnSpc>
                <a:spcPct val="107000"/>
              </a:lnSpc>
              <a:spcAft>
                <a:spcPts val="800"/>
              </a:spcAft>
            </a:pPr>
            <a:r>
              <a:rPr lang="es-AR" sz="2800" b="1" dirty="0">
                <a:latin typeface="Calibri" panose="020F0502020204030204" pitchFamily="34" charset="0"/>
                <a:ea typeface="Calibri" panose="020F0502020204030204" pitchFamily="34" charset="0"/>
                <a:cs typeface="Times New Roman" panose="02020603050405020304" pitchFamily="18" charset="0"/>
              </a:rPr>
              <a:t>Descriptores de los niveles de desempeño</a:t>
            </a:r>
          </a:p>
        </p:txBody>
      </p:sp>
      <p:sp>
        <p:nvSpPr>
          <p:cNvPr id="5" name="Rectángulo 4"/>
          <p:cNvSpPr/>
          <p:nvPr/>
        </p:nvSpPr>
        <p:spPr>
          <a:xfrm>
            <a:off x="411480" y="810995"/>
            <a:ext cx="5623560" cy="5724543"/>
          </a:xfrm>
          <a:prstGeom prst="rect">
            <a:avLst/>
          </a:prstGeom>
          <a:ln w="38100">
            <a:solidFill>
              <a:schemeClr val="accent2"/>
            </a:solidFill>
          </a:ln>
        </p:spPr>
        <p:txBody>
          <a:bodyPr wrap="square">
            <a:spAutoFit/>
          </a:bodyPr>
          <a:lstStyle/>
          <a:p>
            <a:pPr algn="just">
              <a:lnSpc>
                <a:spcPct val="107000"/>
              </a:lnSpc>
              <a:spcAft>
                <a:spcPts val="800"/>
              </a:spcAft>
            </a:pPr>
            <a:r>
              <a:rPr lang="es-AR" sz="2400" b="1"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Por debajo del nivel básico</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Los estudiantes del nivel Por debajo del nivel básico: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interpretan cuál es la categoría con menor y/o mayor cantidad, en gráficos de tortas y barras</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 identifican el siguiente de un número natural de hasta 4 cifras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resuelven problemas en contexto </a:t>
            </a:r>
            <a:r>
              <a:rPr lang="es-AR" sz="2000" dirty="0" err="1">
                <a:latin typeface="Calibri" panose="020F0502020204030204" pitchFamily="34" charset="0"/>
                <a:ea typeface="Calibri" panose="020F0502020204030204" pitchFamily="34" charset="0"/>
                <a:cs typeface="Times New Roman" panose="02020603050405020304" pitchFamily="18" charset="0"/>
              </a:rPr>
              <a:t>intra</a:t>
            </a:r>
            <a:r>
              <a:rPr lang="es-AR" sz="2000" dirty="0">
                <a:latin typeface="Calibri" panose="020F0502020204030204" pitchFamily="34" charset="0"/>
                <a:ea typeface="Calibri" panose="020F0502020204030204" pitchFamily="34" charset="0"/>
                <a:cs typeface="Times New Roman" panose="02020603050405020304" pitchFamily="18" charset="0"/>
              </a:rPr>
              <a:t> y/o </a:t>
            </a:r>
            <a:r>
              <a:rPr lang="es-AR" sz="2000" dirty="0" err="1">
                <a:latin typeface="Calibri" panose="020F0502020204030204" pitchFamily="34" charset="0"/>
                <a:ea typeface="Calibri" panose="020F0502020204030204" pitchFamily="34" charset="0"/>
                <a:cs typeface="Times New Roman" panose="02020603050405020304" pitchFamily="18" charset="0"/>
              </a:rPr>
              <a:t>extramatemático</a:t>
            </a:r>
            <a:r>
              <a:rPr lang="es-AR" sz="2000" dirty="0">
                <a:latin typeface="Calibri" panose="020F0502020204030204" pitchFamily="34" charset="0"/>
                <a:ea typeface="Calibri" panose="020F0502020204030204" pitchFamily="34" charset="0"/>
                <a:cs typeface="Times New Roman" panose="02020603050405020304" pitchFamily="18" charset="0"/>
              </a:rPr>
              <a:t>, que involucran sumas, restas y multiplicaciones con números naturales, de hasta tres cifras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ubican un número en la recta, utilizando otros dos como referencia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reconocen características de cuerpos, referidas a caras y aristas, con modelo presente</a:t>
            </a:r>
          </a:p>
        </p:txBody>
      </p:sp>
      <p:sp>
        <p:nvSpPr>
          <p:cNvPr id="6" name="Rectángulo 5"/>
          <p:cNvSpPr/>
          <p:nvPr/>
        </p:nvSpPr>
        <p:spPr>
          <a:xfrm>
            <a:off x="6868473" y="390073"/>
            <a:ext cx="4998720" cy="6145465"/>
          </a:xfrm>
          <a:prstGeom prst="rect">
            <a:avLst/>
          </a:prstGeom>
          <a:ln w="38100">
            <a:solidFill>
              <a:srgbClr val="0070C0"/>
            </a:solidFill>
          </a:ln>
        </p:spPr>
        <p:txBody>
          <a:bodyPr wrap="square">
            <a:spAutoFit/>
          </a:bodyPr>
          <a:lstStyle/>
          <a:p>
            <a:pPr>
              <a:lnSpc>
                <a:spcPct val="107000"/>
              </a:lnSpc>
              <a:spcAft>
                <a:spcPts val="800"/>
              </a:spcAft>
            </a:pPr>
            <a:r>
              <a:rPr lang="es-AR" sz="24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Básico</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Los estudiantes del nivel Básico:</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comunican en forma coloquial la información que proviene de un gráfico de tortas y barras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ordenan números naturales, de menor a mayor, y viceversa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con números naturales, resuelven problemas en contextos </a:t>
            </a:r>
            <a:r>
              <a:rPr lang="es-AR" sz="2000" dirty="0" err="1">
                <a:latin typeface="Calibri" panose="020F0502020204030204" pitchFamily="34" charset="0"/>
                <a:ea typeface="Calibri" panose="020F0502020204030204" pitchFamily="34" charset="0"/>
                <a:cs typeface="Times New Roman" panose="02020603050405020304" pitchFamily="18" charset="0"/>
              </a:rPr>
              <a:t>intra</a:t>
            </a:r>
            <a:r>
              <a:rPr lang="es-AR" sz="2000" dirty="0">
                <a:latin typeface="Calibri" panose="020F0502020204030204" pitchFamily="34" charset="0"/>
                <a:ea typeface="Calibri" panose="020F0502020204030204" pitchFamily="34" charset="0"/>
                <a:cs typeface="Times New Roman" panose="02020603050405020304" pitchFamily="18" charset="0"/>
              </a:rPr>
              <a:t> y/o </a:t>
            </a:r>
            <a:r>
              <a:rPr lang="es-AR" sz="2000" dirty="0" err="1">
                <a:latin typeface="Calibri" panose="020F0502020204030204" pitchFamily="34" charset="0"/>
                <a:ea typeface="Calibri" panose="020F0502020204030204" pitchFamily="34" charset="0"/>
                <a:cs typeface="Times New Roman" panose="02020603050405020304" pitchFamily="18" charset="0"/>
              </a:rPr>
              <a:t>extramatemáticos</a:t>
            </a:r>
            <a:r>
              <a:rPr lang="es-AR" sz="2000" dirty="0">
                <a:latin typeface="Calibri" panose="020F0502020204030204" pitchFamily="34" charset="0"/>
                <a:ea typeface="Calibri" panose="020F0502020204030204" pitchFamily="34" charset="0"/>
                <a:cs typeface="Times New Roman" panose="02020603050405020304" pitchFamily="18" charset="0"/>
              </a:rPr>
              <a:t> usando la operación necesaria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reconocen y usan las fracciones en la resolución de problemas</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resuelven operaciones con números decimales en el contexto del dinero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reconocen características de cuerpos, referidas a caras y aristas, más allá de contar con modelo presente  </a:t>
            </a:r>
          </a:p>
        </p:txBody>
      </p:sp>
      <p:grpSp>
        <p:nvGrpSpPr>
          <p:cNvPr id="7" name="Grupo 6"/>
          <p:cNvGrpSpPr/>
          <p:nvPr/>
        </p:nvGrpSpPr>
        <p:grpSpPr>
          <a:xfrm>
            <a:off x="9421571" y="0"/>
            <a:ext cx="2770429" cy="819580"/>
            <a:chOff x="1205825" y="2355628"/>
            <a:chExt cx="4072757" cy="1358854"/>
          </a:xfrm>
        </p:grpSpPr>
        <p:sp>
          <p:nvSpPr>
            <p:cNvPr id="8" name="Rectángulo 7"/>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9"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312434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52400" y="134365"/>
            <a:ext cx="6096000" cy="6723635"/>
          </a:xfrm>
          <a:prstGeom prst="rect">
            <a:avLst/>
          </a:prstGeom>
          <a:ln w="28575">
            <a:solidFill>
              <a:srgbClr val="C00000"/>
            </a:solidFill>
          </a:ln>
        </p:spPr>
        <p:txBody>
          <a:bodyPr>
            <a:spAutoFit/>
          </a:bodyPr>
          <a:lstStyle/>
          <a:p>
            <a:pPr>
              <a:lnSpc>
                <a:spcPct val="107000"/>
              </a:lnSpc>
              <a:spcAft>
                <a:spcPts val="800"/>
              </a:spcAft>
            </a:pPr>
            <a:r>
              <a:rPr lang="es-AR" sz="20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Satisfactorio</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Los estudiantes del nivel Satisfactorio: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reconocen las variables involucradas en un gráfico de barras, e interpretan los números marcados en los ejes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descomponen y componen números, estableciendo equivalencias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reconocen las relaciones de múltiplo y divisor, y entre dividendo, divisor, cociente y resto, en los números naturales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resuelven problemas en contextos </a:t>
            </a:r>
            <a:r>
              <a:rPr lang="es-AR" sz="2000" dirty="0" err="1">
                <a:latin typeface="Calibri" panose="020F0502020204030204" pitchFamily="34" charset="0"/>
                <a:ea typeface="Calibri" panose="020F0502020204030204" pitchFamily="34" charset="0"/>
                <a:cs typeface="Times New Roman" panose="02020603050405020304" pitchFamily="18" charset="0"/>
              </a:rPr>
              <a:t>intra</a:t>
            </a:r>
            <a:r>
              <a:rPr lang="es-AR" sz="2000" dirty="0">
                <a:latin typeface="Calibri" panose="020F0502020204030204" pitchFamily="34" charset="0"/>
                <a:ea typeface="Calibri" panose="020F0502020204030204" pitchFamily="34" charset="0"/>
                <a:cs typeface="Times New Roman" panose="02020603050405020304" pitchFamily="18" charset="0"/>
              </a:rPr>
              <a:t> y </a:t>
            </a:r>
            <a:r>
              <a:rPr lang="es-AR" sz="2000" dirty="0" err="1">
                <a:latin typeface="Calibri" panose="020F0502020204030204" pitchFamily="34" charset="0"/>
                <a:ea typeface="Calibri" panose="020F0502020204030204" pitchFamily="34" charset="0"/>
                <a:cs typeface="Times New Roman" panose="02020603050405020304" pitchFamily="18" charset="0"/>
              </a:rPr>
              <a:t>extramatemáticos</a:t>
            </a:r>
            <a:r>
              <a:rPr lang="es-AR" sz="2000" dirty="0">
                <a:latin typeface="Calibri" panose="020F0502020204030204" pitchFamily="34" charset="0"/>
                <a:ea typeface="Calibri" panose="020F0502020204030204" pitchFamily="34" charset="0"/>
                <a:cs typeface="Times New Roman" panose="02020603050405020304" pitchFamily="18" charset="0"/>
              </a:rPr>
              <a:t> utilizando las operaciones básicas y las propiedades de la proporcionalidad, incluyendo el cálculo de porcentajes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reconocen el desarrollo plano de prismas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establecen equivalencias entre medidas de uso habitual de longitud, capacidad y peso; con respecto a las medidas de tiempo, establecen equivalencias entre minutos y segundos</a:t>
            </a:r>
          </a:p>
        </p:txBody>
      </p:sp>
      <p:sp>
        <p:nvSpPr>
          <p:cNvPr id="5" name="Rectángulo 4"/>
          <p:cNvSpPr/>
          <p:nvPr/>
        </p:nvSpPr>
        <p:spPr>
          <a:xfrm>
            <a:off x="6918960" y="371457"/>
            <a:ext cx="4663440" cy="5962401"/>
          </a:xfrm>
          <a:prstGeom prst="rect">
            <a:avLst/>
          </a:prstGeom>
          <a:ln w="38100">
            <a:solidFill>
              <a:schemeClr val="accent6">
                <a:lumMod val="75000"/>
              </a:schemeClr>
            </a:solidFill>
          </a:ln>
        </p:spPr>
        <p:txBody>
          <a:bodyPr wrap="square">
            <a:spAutoFit/>
          </a:bodyPr>
          <a:lstStyle/>
          <a:p>
            <a:pPr algn="just">
              <a:lnSpc>
                <a:spcPct val="107000"/>
              </a:lnSpc>
              <a:spcAft>
                <a:spcPts val="800"/>
              </a:spcAft>
            </a:pPr>
            <a:r>
              <a:rPr lang="es-AR" sz="2000" b="1" dirty="0">
                <a:solidFill>
                  <a:schemeClr val="accent6">
                    <a:lumMod val="75000"/>
                  </a:schemeClr>
                </a:solidFill>
                <a:latin typeface="Calibri" panose="020F0502020204030204" pitchFamily="34" charset="0"/>
                <a:ea typeface="Calibri" panose="020F0502020204030204" pitchFamily="34" charset="0"/>
                <a:cs typeface="Times New Roman" panose="02020603050405020304" pitchFamily="18" charset="0"/>
              </a:rPr>
              <a:t>Avanzado</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Los estudiantes de nivel Avanzado: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realizan gráficos de barras y tortas, según la información de cantidades dadas por categoría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resuelven problemas en contextos </a:t>
            </a:r>
            <a:r>
              <a:rPr lang="es-AR" sz="2000" dirty="0" err="1">
                <a:latin typeface="Calibri" panose="020F0502020204030204" pitchFamily="34" charset="0"/>
                <a:ea typeface="Calibri" panose="020F0502020204030204" pitchFamily="34" charset="0"/>
                <a:cs typeface="Times New Roman" panose="02020603050405020304" pitchFamily="18" charset="0"/>
              </a:rPr>
              <a:t>intra</a:t>
            </a:r>
            <a:r>
              <a:rPr lang="es-AR" sz="2000" dirty="0">
                <a:latin typeface="Calibri" panose="020F0502020204030204" pitchFamily="34" charset="0"/>
                <a:ea typeface="Calibri" panose="020F0502020204030204" pitchFamily="34" charset="0"/>
                <a:cs typeface="Times New Roman" panose="02020603050405020304" pitchFamily="18" charset="0"/>
              </a:rPr>
              <a:t> y </a:t>
            </a:r>
            <a:r>
              <a:rPr lang="es-AR" sz="2000" dirty="0" err="1">
                <a:latin typeface="Calibri" panose="020F0502020204030204" pitchFamily="34" charset="0"/>
                <a:ea typeface="Calibri" panose="020F0502020204030204" pitchFamily="34" charset="0"/>
                <a:cs typeface="Times New Roman" panose="02020603050405020304" pitchFamily="18" charset="0"/>
              </a:rPr>
              <a:t>extramatemáticos</a:t>
            </a:r>
            <a:r>
              <a:rPr lang="es-AR" sz="2000" dirty="0">
                <a:latin typeface="Calibri" panose="020F0502020204030204" pitchFamily="34" charset="0"/>
                <a:ea typeface="Calibri" panose="020F0502020204030204" pitchFamily="34" charset="0"/>
                <a:cs typeface="Times New Roman" panose="02020603050405020304" pitchFamily="18" charset="0"/>
              </a:rPr>
              <a:t>, que requieren el uso de las operaciones básicas con números naturales y racionales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reconocen y aplican las propiedades de la proporcionalidad directa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utilizan las propiedades relacionadas con los ángulos de figuras planas, en la resolución de problemas </a:t>
            </a:r>
          </a:p>
          <a:p>
            <a:pPr algn="just">
              <a:lnSpc>
                <a:spcPct val="107000"/>
              </a:lnSpc>
              <a:spcAft>
                <a:spcPts val="800"/>
              </a:spcAft>
            </a:pPr>
            <a:r>
              <a:rPr lang="es-AR" sz="2000" dirty="0">
                <a:latin typeface="Calibri" panose="020F0502020204030204" pitchFamily="34" charset="0"/>
                <a:ea typeface="Calibri" panose="020F0502020204030204" pitchFamily="34" charset="0"/>
                <a:cs typeface="Times New Roman" panose="02020603050405020304" pitchFamily="18" charset="0"/>
              </a:rPr>
              <a:t>› establecen relaciones entre distintas unidades de longitud, capacidad y peso</a:t>
            </a:r>
          </a:p>
        </p:txBody>
      </p:sp>
      <p:grpSp>
        <p:nvGrpSpPr>
          <p:cNvPr id="6" name="Grupo 5"/>
          <p:cNvGrpSpPr/>
          <p:nvPr/>
        </p:nvGrpSpPr>
        <p:grpSpPr>
          <a:xfrm>
            <a:off x="9421571" y="0"/>
            <a:ext cx="2770429" cy="819580"/>
            <a:chOff x="1205825" y="2355628"/>
            <a:chExt cx="4072757" cy="1358854"/>
          </a:xfrm>
        </p:grpSpPr>
        <p:sp>
          <p:nvSpPr>
            <p:cNvPr id="7" name="Rectángulo 6"/>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333176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50800" y="732439"/>
            <a:ext cx="12026900" cy="5936882"/>
          </a:xfrm>
          <a:prstGeom prst="rect">
            <a:avLst/>
          </a:prstGeom>
        </p:spPr>
        <p:txBody>
          <a:bodyPr wrap="square">
            <a:spAutoFit/>
          </a:bodyPr>
          <a:lstStyle/>
          <a:p>
            <a:pPr algn="just">
              <a:lnSpc>
                <a:spcPct val="107000"/>
              </a:lnSpc>
              <a:spcAft>
                <a:spcPts val="800"/>
              </a:spcAft>
            </a:pPr>
            <a:r>
              <a:rPr lang="es-AR" sz="2200" dirty="0">
                <a:latin typeface="Calibri" panose="020F0502020204030204" pitchFamily="34" charset="0"/>
                <a:ea typeface="Calibri" panose="020F0502020204030204" pitchFamily="34" charset="0"/>
                <a:cs typeface="Times New Roman" panose="02020603050405020304" pitchFamily="18" charset="0"/>
              </a:rPr>
              <a:t>Los contenidos y capacidades que se evalúan en Aprender forman parte de los saberes que los estudiantes han ido construyendo a lo largo del primer y segundo ciclo del nivel primario, e integran los Núcleos de Aprendizaje Prioritarios (NAP), ya que son los saberes centrales, relevantes y significativos acordados como comunes por todas las jurisdicciones del país y por el Consejo Federal. </a:t>
            </a:r>
            <a:endParaRPr lang="es-AR" sz="22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AR" sz="2200" dirty="0" smtClean="0">
                <a:latin typeface="Calibri" panose="020F0502020204030204" pitchFamily="34" charset="0"/>
                <a:ea typeface="Calibri" panose="020F0502020204030204" pitchFamily="34" charset="0"/>
                <a:cs typeface="Times New Roman" panose="02020603050405020304" pitchFamily="18" charset="0"/>
              </a:rPr>
              <a:t>Desde </a:t>
            </a:r>
            <a:r>
              <a:rPr lang="es-AR" sz="2200" dirty="0">
                <a:latin typeface="Calibri" panose="020F0502020204030204" pitchFamily="34" charset="0"/>
                <a:ea typeface="Calibri" panose="020F0502020204030204" pitchFamily="34" charset="0"/>
                <a:cs typeface="Times New Roman" panose="02020603050405020304" pitchFamily="18" charset="0"/>
              </a:rPr>
              <a:t>2016, el total de preguntas en las evaluaciones Aprender es de 72 para cada disciplina y año, agrupadas en seis bloques de 12 ítems cada uno. </a:t>
            </a:r>
            <a:endParaRPr lang="es-AR" sz="22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AR" sz="2200" dirty="0" smtClean="0">
                <a:latin typeface="Calibri" panose="020F0502020204030204" pitchFamily="34" charset="0"/>
                <a:ea typeface="Calibri" panose="020F0502020204030204" pitchFamily="34" charset="0"/>
                <a:cs typeface="Times New Roman" panose="02020603050405020304" pitchFamily="18" charset="0"/>
              </a:rPr>
              <a:t>A </a:t>
            </a:r>
            <a:r>
              <a:rPr lang="es-AR" sz="2200" dirty="0">
                <a:latin typeface="Calibri" panose="020F0502020204030204" pitchFamily="34" charset="0"/>
                <a:ea typeface="Calibri" panose="020F0502020204030204" pitchFamily="34" charset="0"/>
                <a:cs typeface="Times New Roman" panose="02020603050405020304" pitchFamily="18" charset="0"/>
              </a:rPr>
              <a:t>partir de combinaciones entre bloques de ítems se generan 6 modelos de pruebas, cada uno compuesto por dos bloques, con un total de 24 ítems o preguntas por prueba</a:t>
            </a:r>
            <a:r>
              <a:rPr lang="es-AR" sz="2200" dirty="0" smtClean="0">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pPr>
            <a:r>
              <a:rPr lang="es-AR" sz="2200" dirty="0" smtClean="0">
                <a:latin typeface="Calibri" panose="020F0502020204030204" pitchFamily="34" charset="0"/>
                <a:ea typeface="Calibri" panose="020F0502020204030204" pitchFamily="34" charset="0"/>
                <a:cs typeface="Times New Roman" panose="02020603050405020304" pitchFamily="18" charset="0"/>
              </a:rPr>
              <a:t> </a:t>
            </a:r>
            <a:r>
              <a:rPr lang="es-AR" sz="2200" dirty="0">
                <a:latin typeface="Calibri" panose="020F0502020204030204" pitchFamily="34" charset="0"/>
                <a:ea typeface="Calibri" panose="020F0502020204030204" pitchFamily="34" charset="0"/>
                <a:cs typeface="Times New Roman" panose="02020603050405020304" pitchFamily="18" charset="0"/>
              </a:rPr>
              <a:t>En el caso de Aprender 2023 los estudiantes respondieron una prueba por cada área evaluada, Lengua y Matemática. </a:t>
            </a:r>
            <a:endParaRPr lang="es-AR" sz="22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AR" sz="2200" dirty="0" smtClean="0">
                <a:latin typeface="Calibri" panose="020F0502020204030204" pitchFamily="34" charset="0"/>
                <a:ea typeface="Calibri" panose="020F0502020204030204" pitchFamily="34" charset="0"/>
                <a:cs typeface="Times New Roman" panose="02020603050405020304" pitchFamily="18" charset="0"/>
              </a:rPr>
              <a:t> </a:t>
            </a:r>
            <a:r>
              <a:rPr lang="es-AR" sz="2200" dirty="0">
                <a:latin typeface="Calibri" panose="020F0502020204030204" pitchFamily="34" charset="0"/>
                <a:ea typeface="Calibri" panose="020F0502020204030204" pitchFamily="34" charset="0"/>
                <a:cs typeface="Times New Roman" panose="02020603050405020304" pitchFamily="18" charset="0"/>
              </a:rPr>
              <a:t>Los ítems presentan diferentes grados de dificultad, lo que permite establecer cuatro niveles de desempeño: Por debajo del nivel básico, Básico, Satisfactorio y Avanzado; estas categorías están construidas para describir los logros de aprendizaje de los estudiantes a partir de lo que se relevó en la evaluación1. Estos niveles son inclusivos, es decir, los estudiantes que se ubican en el nivel Básico pueden también hacer lo descripto en el nivel Por debajo del nivel básico, y así sucesivamente.</a:t>
            </a:r>
          </a:p>
        </p:txBody>
      </p:sp>
      <p:grpSp>
        <p:nvGrpSpPr>
          <p:cNvPr id="3" name="Grupo 2"/>
          <p:cNvGrpSpPr/>
          <p:nvPr/>
        </p:nvGrpSpPr>
        <p:grpSpPr>
          <a:xfrm>
            <a:off x="9421571" y="0"/>
            <a:ext cx="2770429" cy="819580"/>
            <a:chOff x="1205825" y="2355628"/>
            <a:chExt cx="4072757" cy="1358854"/>
          </a:xfrm>
        </p:grpSpPr>
        <p:sp>
          <p:nvSpPr>
            <p:cNvPr id="4" name="Rectángulo 3"/>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1852023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5835" y="365125"/>
            <a:ext cx="10515600" cy="1325563"/>
          </a:xfrm>
        </p:spPr>
        <p:txBody>
          <a:bodyPr/>
          <a:lstStyle/>
          <a:p>
            <a:pPr algn="ctr"/>
            <a:r>
              <a:rPr lang="es-ES" b="1" dirty="0" smtClean="0">
                <a:solidFill>
                  <a:schemeClr val="accent5">
                    <a:lumMod val="50000"/>
                  </a:schemeClr>
                </a:solidFill>
              </a:rPr>
              <a:t>RESULTADOS SGO DEL ESTERO</a:t>
            </a:r>
            <a:endParaRPr lang="es-AR" b="1" dirty="0">
              <a:solidFill>
                <a:schemeClr val="accent5">
                  <a:lumMod val="50000"/>
                </a:schemeClr>
              </a:solidFill>
            </a:endParaRPr>
          </a:p>
        </p:txBody>
      </p:sp>
      <p:pic>
        <p:nvPicPr>
          <p:cNvPr id="4" name="Imagen 3"/>
          <p:cNvPicPr/>
          <p:nvPr/>
        </p:nvPicPr>
        <p:blipFill>
          <a:blip r:embed="rId2">
            <a:extLst>
              <a:ext uri="{28A0092B-C50C-407E-A947-70E740481C1C}">
                <a14:useLocalDpi xmlns:a14="http://schemas.microsoft.com/office/drawing/2010/main" val="0"/>
              </a:ext>
            </a:extLst>
          </a:blip>
          <a:stretch>
            <a:fillRect/>
          </a:stretch>
        </p:blipFill>
        <p:spPr>
          <a:xfrm>
            <a:off x="1383030" y="1905000"/>
            <a:ext cx="9681210" cy="4953000"/>
          </a:xfrm>
          <a:prstGeom prst="rect">
            <a:avLst/>
          </a:prstGeom>
        </p:spPr>
      </p:pic>
      <p:grpSp>
        <p:nvGrpSpPr>
          <p:cNvPr id="5" name="Grupo 4"/>
          <p:cNvGrpSpPr/>
          <p:nvPr/>
        </p:nvGrpSpPr>
        <p:grpSpPr>
          <a:xfrm>
            <a:off x="9421571" y="0"/>
            <a:ext cx="2770429" cy="819580"/>
            <a:chOff x="1205825" y="2355628"/>
            <a:chExt cx="4072757" cy="1358854"/>
          </a:xfrm>
        </p:grpSpPr>
        <p:sp>
          <p:nvSpPr>
            <p:cNvPr id="6" name="Rectángulo 5"/>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7" name="Imagen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222229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46040" y="2870200"/>
            <a:ext cx="4142260" cy="1325563"/>
          </a:xfrm>
        </p:spPr>
        <p:txBody>
          <a:bodyPr>
            <a:noAutofit/>
          </a:bodyPr>
          <a:lstStyle/>
          <a:p>
            <a:r>
              <a:rPr lang="es-ES" sz="5400" b="1" dirty="0" smtClean="0">
                <a:latin typeface="Arial Black" panose="020B0A04020102020204" pitchFamily="34" charset="0"/>
              </a:rPr>
              <a:t>LENGUA</a:t>
            </a:r>
            <a:endParaRPr lang="es-AR" sz="5400" b="1" dirty="0">
              <a:latin typeface="Arial Black" panose="020B0A04020102020204" pitchFamily="34" charset="0"/>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23094" cy="2239964"/>
          </a:xfrm>
          <a:prstGeom prst="rect">
            <a:avLst/>
          </a:prstGeom>
        </p:spPr>
      </p:pic>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25999"/>
            <a:ext cx="12223094" cy="2239963"/>
          </a:xfrm>
          <a:prstGeom prst="rect">
            <a:avLst/>
          </a:prstGeom>
        </p:spPr>
      </p:pic>
      <p:grpSp>
        <p:nvGrpSpPr>
          <p:cNvPr id="6" name="Grupo 5"/>
          <p:cNvGrpSpPr/>
          <p:nvPr/>
        </p:nvGrpSpPr>
        <p:grpSpPr>
          <a:xfrm>
            <a:off x="9421571" y="0"/>
            <a:ext cx="2770429" cy="819580"/>
            <a:chOff x="1205825" y="2355628"/>
            <a:chExt cx="4072757" cy="1358854"/>
          </a:xfrm>
        </p:grpSpPr>
        <p:sp>
          <p:nvSpPr>
            <p:cNvPr id="7" name="Rectángulo 6"/>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8" name="Imagen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22569368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774700" y="693977"/>
            <a:ext cx="11150600" cy="5368777"/>
          </a:xfrm>
          <a:prstGeom prst="rect">
            <a:avLst/>
          </a:prstGeom>
        </p:spPr>
        <p:txBody>
          <a:bodyPr wrap="square">
            <a:spAutoFit/>
          </a:bodyPr>
          <a:lstStyle/>
          <a:p>
            <a:pPr algn="just">
              <a:lnSpc>
                <a:spcPct val="107000"/>
              </a:lnSpc>
              <a:spcAft>
                <a:spcPts val="800"/>
              </a:spcAft>
            </a:pPr>
            <a:r>
              <a:rPr lang="es-AR" sz="2800" b="1" dirty="0">
                <a:latin typeface="Calibri" panose="020F0502020204030204" pitchFamily="34" charset="0"/>
                <a:ea typeface="Calibri" panose="020F0502020204030204" pitchFamily="34" charset="0"/>
                <a:cs typeface="Times New Roman" panose="02020603050405020304" pitchFamily="18" charset="0"/>
              </a:rPr>
              <a:t>Aspectos evaluados</a:t>
            </a:r>
          </a:p>
          <a:p>
            <a:pPr algn="just">
              <a:lnSpc>
                <a:spcPct val="107000"/>
              </a:lnSpc>
              <a:spcAft>
                <a:spcPts val="800"/>
              </a:spcAft>
            </a:pPr>
            <a:r>
              <a:rPr lang="es-AR" sz="2800" dirty="0">
                <a:latin typeface="Calibri" panose="020F0502020204030204" pitchFamily="34" charset="0"/>
                <a:ea typeface="Calibri" panose="020F0502020204030204" pitchFamily="34" charset="0"/>
                <a:cs typeface="Times New Roman" panose="02020603050405020304" pitchFamily="18" charset="0"/>
              </a:rPr>
              <a:t> La evaluación de Lengua en Aprender 2023 </a:t>
            </a:r>
            <a:r>
              <a:rPr lang="es-AR" sz="2800" b="1" dirty="0">
                <a:latin typeface="Calibri" panose="020F0502020204030204" pitchFamily="34" charset="0"/>
                <a:ea typeface="Calibri" panose="020F0502020204030204" pitchFamily="34" charset="0"/>
                <a:cs typeface="Times New Roman" panose="02020603050405020304" pitchFamily="18" charset="0"/>
              </a:rPr>
              <a:t>evalúa la comprensión lectora</a:t>
            </a:r>
            <a:r>
              <a:rPr lang="es-AR" sz="2800" dirty="0">
                <a:latin typeface="Calibri" panose="020F0502020204030204" pitchFamily="34" charset="0"/>
                <a:ea typeface="Calibri" panose="020F0502020204030204" pitchFamily="34" charset="0"/>
                <a:cs typeface="Times New Roman" panose="02020603050405020304" pitchFamily="18" charset="0"/>
              </a:rPr>
              <a:t> de estudiantes de 6° grado de nivel primario a partir de la lectura de cuentos de literatura infantil, biografías, artículos periodísticos de interés general y artículos expositivos extraídos de enciclopedias infantiles, de breve extensión. </a:t>
            </a:r>
            <a:endParaRPr lang="es-A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AR" sz="2800" dirty="0" smtClean="0">
                <a:latin typeface="Calibri" panose="020F0502020204030204" pitchFamily="34" charset="0"/>
                <a:ea typeface="Calibri" panose="020F0502020204030204" pitchFamily="34" charset="0"/>
                <a:cs typeface="Times New Roman" panose="02020603050405020304" pitchFamily="18" charset="0"/>
              </a:rPr>
              <a:t>Para </a:t>
            </a:r>
            <a:r>
              <a:rPr lang="es-AR" sz="2800" dirty="0">
                <a:latin typeface="Calibri" panose="020F0502020204030204" pitchFamily="34" charset="0"/>
                <a:ea typeface="Calibri" panose="020F0502020204030204" pitchFamily="34" charset="0"/>
                <a:cs typeface="Times New Roman" panose="02020603050405020304" pitchFamily="18" charset="0"/>
              </a:rPr>
              <a:t>dar cuenta de cómo los alumnos comprenden estos tipos de textos se elaboraron preguntas que miden su desempeño lector en tres capacidades: </a:t>
            </a:r>
            <a:r>
              <a:rPr lang="es-AR" sz="2800" b="1" dirty="0">
                <a:latin typeface="Calibri" panose="020F0502020204030204" pitchFamily="34" charset="0"/>
                <a:ea typeface="Calibri" panose="020F0502020204030204" pitchFamily="34" charset="0"/>
                <a:cs typeface="Times New Roman" panose="02020603050405020304" pitchFamily="18" charset="0"/>
              </a:rPr>
              <a:t>extraer información </a:t>
            </a:r>
            <a:r>
              <a:rPr lang="es-AR" sz="2800" dirty="0">
                <a:latin typeface="Calibri" panose="020F0502020204030204" pitchFamily="34" charset="0"/>
                <a:ea typeface="Calibri" panose="020F0502020204030204" pitchFamily="34" charset="0"/>
                <a:cs typeface="Times New Roman" panose="02020603050405020304" pitchFamily="18" charset="0"/>
              </a:rPr>
              <a:t>explícita</a:t>
            </a:r>
            <a:r>
              <a:rPr lang="es-AR" sz="2800" b="1" dirty="0">
                <a:latin typeface="Calibri" panose="020F0502020204030204" pitchFamily="34" charset="0"/>
                <a:ea typeface="Calibri" panose="020F0502020204030204" pitchFamily="34" charset="0"/>
                <a:cs typeface="Times New Roman" panose="02020603050405020304" pitchFamily="18" charset="0"/>
              </a:rPr>
              <a:t>; interpretar, </a:t>
            </a:r>
            <a:r>
              <a:rPr lang="es-AR" sz="2800" dirty="0">
                <a:latin typeface="Calibri" panose="020F0502020204030204" pitchFamily="34" charset="0"/>
                <a:ea typeface="Calibri" panose="020F0502020204030204" pitchFamily="34" charset="0"/>
                <a:cs typeface="Times New Roman" panose="02020603050405020304" pitchFamily="18" charset="0"/>
              </a:rPr>
              <a:t>a partir de inferencias, significados locales y globales de los textos; y</a:t>
            </a:r>
            <a:r>
              <a:rPr lang="es-AR" sz="2800" b="1" dirty="0">
                <a:latin typeface="Calibri" panose="020F0502020204030204" pitchFamily="34" charset="0"/>
                <a:ea typeface="Calibri" panose="020F0502020204030204" pitchFamily="34" charset="0"/>
                <a:cs typeface="Times New Roman" panose="02020603050405020304" pitchFamily="18" charset="0"/>
              </a:rPr>
              <a:t> reflexionar y evaluar </a:t>
            </a:r>
            <a:r>
              <a:rPr lang="es-AR" sz="2800" dirty="0">
                <a:latin typeface="Calibri" panose="020F0502020204030204" pitchFamily="34" charset="0"/>
                <a:ea typeface="Calibri" panose="020F0502020204030204" pitchFamily="34" charset="0"/>
                <a:cs typeface="Times New Roman" panose="02020603050405020304" pitchFamily="18" charset="0"/>
              </a:rPr>
              <a:t>sobre el contenido y la forma de los textos desde sus conocimientos previos.</a:t>
            </a:r>
          </a:p>
        </p:txBody>
      </p:sp>
      <p:grpSp>
        <p:nvGrpSpPr>
          <p:cNvPr id="3" name="Grupo 2"/>
          <p:cNvGrpSpPr/>
          <p:nvPr/>
        </p:nvGrpSpPr>
        <p:grpSpPr>
          <a:xfrm>
            <a:off x="9421571" y="0"/>
            <a:ext cx="2770429" cy="819580"/>
            <a:chOff x="1205825" y="2355628"/>
            <a:chExt cx="4072757" cy="1358854"/>
          </a:xfrm>
        </p:grpSpPr>
        <p:sp>
          <p:nvSpPr>
            <p:cNvPr id="5" name="Rectángulo 4"/>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4188125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37540" y="733478"/>
            <a:ext cx="10160000" cy="4907754"/>
          </a:xfrm>
          <a:prstGeom prst="rect">
            <a:avLst/>
          </a:prstGeom>
        </p:spPr>
        <p:txBody>
          <a:bodyPr wrap="square">
            <a:spAutoFit/>
          </a:bodyPr>
          <a:lstStyle/>
          <a:p>
            <a:pPr algn="just">
              <a:lnSpc>
                <a:spcPct val="107000"/>
              </a:lnSpc>
              <a:spcAft>
                <a:spcPts val="800"/>
              </a:spcAft>
            </a:pPr>
            <a:r>
              <a:rPr lang="es-AR" sz="2800" dirty="0">
                <a:latin typeface="Calibri" panose="020F0502020204030204" pitchFamily="34" charset="0"/>
                <a:ea typeface="Calibri" panose="020F0502020204030204" pitchFamily="34" charset="0"/>
                <a:cs typeface="Times New Roman" panose="02020603050405020304" pitchFamily="18" charset="0"/>
              </a:rPr>
              <a:t>Los contenidos escolares evaluados a partir de estas tres capacidades son, entre otros: información literal, </a:t>
            </a:r>
            <a:r>
              <a:rPr lang="es-AR" sz="2800" dirty="0" err="1">
                <a:latin typeface="Calibri" panose="020F0502020204030204" pitchFamily="34" charset="0"/>
                <a:ea typeface="Calibri" panose="020F0502020204030204" pitchFamily="34" charset="0"/>
                <a:cs typeface="Times New Roman" panose="02020603050405020304" pitchFamily="18" charset="0"/>
              </a:rPr>
              <a:t>macroestructura</a:t>
            </a:r>
            <a:r>
              <a:rPr lang="es-AR" sz="2800" dirty="0">
                <a:latin typeface="Calibri" panose="020F0502020204030204" pitchFamily="34" charset="0"/>
                <a:ea typeface="Calibri" panose="020F0502020204030204" pitchFamily="34" charset="0"/>
                <a:cs typeface="Times New Roman" panose="02020603050405020304" pitchFamily="18" charset="0"/>
              </a:rPr>
              <a:t> textual, género discursivo, trama textual, </a:t>
            </a:r>
            <a:r>
              <a:rPr lang="es-AR" sz="2800" dirty="0" err="1">
                <a:latin typeface="Calibri" panose="020F0502020204030204" pitchFamily="34" charset="0"/>
                <a:ea typeface="Calibri" panose="020F0502020204030204" pitchFamily="34" charset="0"/>
                <a:cs typeface="Times New Roman" panose="02020603050405020304" pitchFamily="18" charset="0"/>
              </a:rPr>
              <a:t>paratextos</a:t>
            </a:r>
            <a:r>
              <a:rPr lang="es-AR" sz="2800" dirty="0">
                <a:latin typeface="Calibri" panose="020F0502020204030204" pitchFamily="34" charset="0"/>
                <a:ea typeface="Calibri" panose="020F0502020204030204" pitchFamily="34" charset="0"/>
                <a:cs typeface="Times New Roman" panose="02020603050405020304" pitchFamily="18" charset="0"/>
              </a:rPr>
              <a:t>, idea central, especificidad del texto literario, vocabulario, recursos enunciativos y elementos de cohesión</a:t>
            </a:r>
            <a:r>
              <a:rPr lang="es-AR" sz="2800" dirty="0" smtClean="0">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pPr>
            <a:r>
              <a:rPr lang="es-AR" sz="2800" dirty="0" smtClean="0">
                <a:latin typeface="Calibri" panose="020F0502020204030204" pitchFamily="34" charset="0"/>
                <a:ea typeface="Calibri" panose="020F0502020204030204" pitchFamily="34" charset="0"/>
                <a:cs typeface="Times New Roman" panose="02020603050405020304" pitchFamily="18" charset="0"/>
              </a:rPr>
              <a:t> </a:t>
            </a:r>
            <a:r>
              <a:rPr lang="es-AR" sz="2800" dirty="0">
                <a:latin typeface="Calibri" panose="020F0502020204030204" pitchFamily="34" charset="0"/>
                <a:ea typeface="Calibri" panose="020F0502020204030204" pitchFamily="34" charset="0"/>
                <a:cs typeface="Times New Roman" panose="02020603050405020304" pitchFamily="18" charset="0"/>
              </a:rPr>
              <a:t>De cada texto evaluado se desprenden 12 preguntas de opción múltiple con cuatro opciones de respuesta y una sola respuesta correcta. </a:t>
            </a:r>
            <a:endParaRPr lang="es-A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AR" sz="2800" dirty="0" smtClean="0">
                <a:latin typeface="Calibri" panose="020F0502020204030204" pitchFamily="34" charset="0"/>
                <a:ea typeface="Calibri" panose="020F0502020204030204" pitchFamily="34" charset="0"/>
                <a:cs typeface="Times New Roman" panose="02020603050405020304" pitchFamily="18" charset="0"/>
              </a:rPr>
              <a:t>Cada </a:t>
            </a:r>
            <a:r>
              <a:rPr lang="es-AR" sz="2800" dirty="0">
                <a:latin typeface="Calibri" panose="020F0502020204030204" pitchFamily="34" charset="0"/>
                <a:ea typeface="Calibri" panose="020F0502020204030204" pitchFamily="34" charset="0"/>
                <a:cs typeface="Times New Roman" panose="02020603050405020304" pitchFamily="18" charset="0"/>
              </a:rPr>
              <a:t>estudiante responde un cuadernillo de prueba con un total de dos textos y 24 preguntas.</a:t>
            </a:r>
          </a:p>
        </p:txBody>
      </p:sp>
      <p:grpSp>
        <p:nvGrpSpPr>
          <p:cNvPr id="3" name="Grupo 2"/>
          <p:cNvGrpSpPr/>
          <p:nvPr/>
        </p:nvGrpSpPr>
        <p:grpSpPr>
          <a:xfrm>
            <a:off x="9421571" y="0"/>
            <a:ext cx="2770429" cy="819580"/>
            <a:chOff x="1205825" y="2355628"/>
            <a:chExt cx="4072757" cy="1358854"/>
          </a:xfrm>
        </p:grpSpPr>
        <p:sp>
          <p:nvSpPr>
            <p:cNvPr id="5" name="Rectángulo 4"/>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3747451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47700" y="341693"/>
            <a:ext cx="11239500" cy="5883342"/>
          </a:xfrm>
          <a:prstGeom prst="rect">
            <a:avLst/>
          </a:prstGeom>
        </p:spPr>
        <p:txBody>
          <a:bodyPr wrap="square">
            <a:spAutoFit/>
          </a:bodyPr>
          <a:lstStyle/>
          <a:p>
            <a:pPr algn="just">
              <a:lnSpc>
                <a:spcPct val="107000"/>
              </a:lnSpc>
              <a:spcAft>
                <a:spcPts val="800"/>
              </a:spcAft>
            </a:pPr>
            <a:r>
              <a:rPr lang="es-AR" sz="2000" b="1" i="1" u="sng" dirty="0">
                <a:latin typeface="Arial" panose="020B0604020202020204" pitchFamily="34" charset="0"/>
                <a:ea typeface="Calibri" panose="020F0502020204030204" pitchFamily="34" charset="0"/>
                <a:cs typeface="Arial" panose="020B0604020202020204" pitchFamily="34" charset="0"/>
              </a:rPr>
              <a:t>Definición de las capacidades cognitivas </a:t>
            </a:r>
          </a:p>
          <a:p>
            <a:pPr algn="just">
              <a:lnSpc>
                <a:spcPct val="107000"/>
              </a:lnSpc>
              <a:spcAft>
                <a:spcPts val="800"/>
              </a:spcAft>
            </a:pPr>
            <a:r>
              <a:rPr lang="es-AR" sz="2000" b="1" dirty="0">
                <a:latin typeface="Arial" panose="020B0604020202020204" pitchFamily="34" charset="0"/>
                <a:ea typeface="Calibri" panose="020F0502020204030204" pitchFamily="34" charset="0"/>
                <a:cs typeface="Arial" panose="020B0604020202020204" pitchFamily="34" charset="0"/>
              </a:rPr>
              <a:t>› Extraer </a:t>
            </a:r>
          </a:p>
          <a:p>
            <a:pPr algn="just">
              <a:lnSpc>
                <a:spcPct val="107000"/>
              </a:lnSpc>
              <a:spcAft>
                <a:spcPts val="800"/>
              </a:spcAft>
            </a:pPr>
            <a:r>
              <a:rPr lang="es-AR" sz="2000" dirty="0">
                <a:latin typeface="Arial" panose="020B0604020202020204" pitchFamily="34" charset="0"/>
                <a:ea typeface="Calibri" panose="020F0502020204030204" pitchFamily="34" charset="0"/>
                <a:cs typeface="Arial" panose="020B0604020202020204" pitchFamily="34" charset="0"/>
              </a:rPr>
              <a:t>Localizar información en una o más partes de un texto. Los lectores deben revisar, buscar, localizar y seleccionar la información. Deben cotejar la información proporcionada en la pregunta con información literal o similar en el texto y utilizarla para encontrar la nueva información solicitada. </a:t>
            </a:r>
          </a:p>
          <a:p>
            <a:pPr algn="just">
              <a:lnSpc>
                <a:spcPct val="107000"/>
              </a:lnSpc>
              <a:spcAft>
                <a:spcPts val="800"/>
              </a:spcAft>
            </a:pPr>
            <a:r>
              <a:rPr lang="es-AR" sz="2000" b="1" dirty="0">
                <a:latin typeface="Arial" panose="020B0604020202020204" pitchFamily="34" charset="0"/>
                <a:ea typeface="Calibri" panose="020F0502020204030204" pitchFamily="34" charset="0"/>
                <a:cs typeface="Arial" panose="020B0604020202020204" pitchFamily="34" charset="0"/>
              </a:rPr>
              <a:t>› </a:t>
            </a:r>
            <a:r>
              <a:rPr lang="es-AR" sz="2000" b="1" dirty="0" smtClean="0">
                <a:latin typeface="Arial" panose="020B0604020202020204" pitchFamily="34" charset="0"/>
                <a:ea typeface="Calibri" panose="020F0502020204030204" pitchFamily="34" charset="0"/>
                <a:cs typeface="Arial" panose="020B0604020202020204" pitchFamily="34" charset="0"/>
              </a:rPr>
              <a:t>Interpretar</a:t>
            </a:r>
          </a:p>
          <a:p>
            <a:pPr algn="just"/>
            <a:r>
              <a:rPr lang="es-AR" sz="2000" dirty="0">
                <a:latin typeface="Arial" panose="020B0604020202020204" pitchFamily="34" charset="0"/>
                <a:cs typeface="Arial" panose="020B0604020202020204" pitchFamily="34" charset="0"/>
              </a:rPr>
              <a:t> Reconstruir el significado global y local; hacer inferencias desde una o más partes de un texto. Los lectores deben identificar, comparar, contrastar, integrar información con el propósito de construir el significado del texto. </a:t>
            </a:r>
            <a:endParaRPr lang="es-AR" sz="2000" dirty="0" smtClean="0">
              <a:latin typeface="Arial" panose="020B0604020202020204" pitchFamily="34" charset="0"/>
              <a:cs typeface="Arial" panose="020B0604020202020204" pitchFamily="34" charset="0"/>
            </a:endParaRPr>
          </a:p>
          <a:p>
            <a:pPr algn="just"/>
            <a:endParaRPr lang="es-AR" sz="2000" dirty="0">
              <a:latin typeface="Arial" panose="020B0604020202020204" pitchFamily="34" charset="0"/>
              <a:cs typeface="Arial" panose="020B0604020202020204" pitchFamily="34" charset="0"/>
            </a:endParaRPr>
          </a:p>
          <a:p>
            <a:pPr algn="just"/>
            <a:r>
              <a:rPr lang="es-AR" sz="2000" b="1" dirty="0">
                <a:latin typeface="Arial" panose="020B0604020202020204" pitchFamily="34" charset="0"/>
                <a:cs typeface="Arial" panose="020B0604020202020204" pitchFamily="34" charset="0"/>
              </a:rPr>
              <a:t>› Reflexionar y evaluar </a:t>
            </a:r>
          </a:p>
          <a:p>
            <a:pPr algn="just"/>
            <a:r>
              <a:rPr lang="es-AR" sz="2000" dirty="0">
                <a:latin typeface="Arial" panose="020B0604020202020204" pitchFamily="34" charset="0"/>
                <a:cs typeface="Arial" panose="020B0604020202020204" pitchFamily="34" charset="0"/>
              </a:rPr>
              <a:t>Relacionar un texto con su propia experiencia, conocimientos e ideas. Los lectores deben distanciarse del texto y considerarlo objetivamente. Deben utilizar conocimiento extra-textual (la propia experiencia, elementos proporcionados por la pregunta, conocimiento del mundo, conocimiento de la lengua, conocimiento de distintos géneros discursivos).</a:t>
            </a:r>
          </a:p>
          <a:p>
            <a:pPr algn="just">
              <a:lnSpc>
                <a:spcPct val="107000"/>
              </a:lnSpc>
              <a:spcAft>
                <a:spcPts val="800"/>
              </a:spcAft>
            </a:pPr>
            <a:endParaRPr lang="es-AR" sz="2000" dirty="0">
              <a:latin typeface="Arial" panose="020B0604020202020204" pitchFamily="34" charset="0"/>
              <a:ea typeface="Calibri" panose="020F0502020204030204" pitchFamily="34" charset="0"/>
              <a:cs typeface="Arial" panose="020B0604020202020204" pitchFamily="34" charset="0"/>
            </a:endParaRPr>
          </a:p>
        </p:txBody>
      </p:sp>
      <p:grpSp>
        <p:nvGrpSpPr>
          <p:cNvPr id="3" name="Grupo 2"/>
          <p:cNvGrpSpPr/>
          <p:nvPr/>
        </p:nvGrpSpPr>
        <p:grpSpPr>
          <a:xfrm>
            <a:off x="9421571" y="0"/>
            <a:ext cx="2770429" cy="819580"/>
            <a:chOff x="1205825" y="2355628"/>
            <a:chExt cx="4072757" cy="1358854"/>
          </a:xfrm>
        </p:grpSpPr>
        <p:sp>
          <p:nvSpPr>
            <p:cNvPr id="5" name="Rectángulo 4"/>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37106573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693234" y="738588"/>
            <a:ext cx="6088911" cy="407035"/>
          </a:xfrm>
          <a:prstGeom prst="rect">
            <a:avLst/>
          </a:prstGeom>
        </p:spPr>
        <p:txBody>
          <a:bodyPr wrap="none">
            <a:spAutoFit/>
          </a:bodyPr>
          <a:lstStyle/>
          <a:p>
            <a:pPr>
              <a:lnSpc>
                <a:spcPct val="107000"/>
              </a:lnSpc>
              <a:spcAft>
                <a:spcPts val="800"/>
              </a:spcAft>
            </a:pPr>
            <a:r>
              <a:rPr lang="es-AR" sz="2000" b="1" dirty="0">
                <a:latin typeface="Calibri" panose="020F0502020204030204" pitchFamily="34" charset="0"/>
                <a:ea typeface="Calibri" panose="020F0502020204030204" pitchFamily="34" charset="0"/>
                <a:cs typeface="Times New Roman" panose="02020603050405020304" pitchFamily="18" charset="0"/>
              </a:rPr>
              <a:t>Cantidad de ítems por capacidad cognitiva y contenidos</a:t>
            </a:r>
          </a:p>
        </p:txBody>
      </p:sp>
      <p:pic>
        <p:nvPicPr>
          <p:cNvPr id="5" name="Imagen 4"/>
          <p:cNvPicPr/>
          <p:nvPr/>
        </p:nvPicPr>
        <p:blipFill>
          <a:blip r:embed="rId2">
            <a:extLst>
              <a:ext uri="{28A0092B-C50C-407E-A947-70E740481C1C}">
                <a14:useLocalDpi xmlns:a14="http://schemas.microsoft.com/office/drawing/2010/main" val="0"/>
              </a:ext>
            </a:extLst>
          </a:blip>
          <a:stretch>
            <a:fillRect/>
          </a:stretch>
        </p:blipFill>
        <p:spPr>
          <a:xfrm>
            <a:off x="1737050" y="1588976"/>
            <a:ext cx="7555231" cy="4774754"/>
          </a:xfrm>
          <a:prstGeom prst="rect">
            <a:avLst/>
          </a:prstGeom>
          <a:ln w="38100">
            <a:solidFill>
              <a:schemeClr val="tx1"/>
            </a:solidFill>
          </a:ln>
        </p:spPr>
      </p:pic>
      <p:grpSp>
        <p:nvGrpSpPr>
          <p:cNvPr id="6" name="Grupo 5"/>
          <p:cNvGrpSpPr/>
          <p:nvPr/>
        </p:nvGrpSpPr>
        <p:grpSpPr>
          <a:xfrm>
            <a:off x="9421571" y="0"/>
            <a:ext cx="2770429" cy="819580"/>
            <a:chOff x="1205825" y="2355628"/>
            <a:chExt cx="4072757" cy="1358854"/>
          </a:xfrm>
        </p:grpSpPr>
        <p:sp>
          <p:nvSpPr>
            <p:cNvPr id="7" name="Rectángulo 6"/>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8" name="Imagen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3261666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525470" y="269031"/>
            <a:ext cx="4702762" cy="407035"/>
          </a:xfrm>
          <a:prstGeom prst="rect">
            <a:avLst/>
          </a:prstGeom>
        </p:spPr>
        <p:txBody>
          <a:bodyPr wrap="none">
            <a:spAutoFit/>
          </a:bodyPr>
          <a:lstStyle/>
          <a:p>
            <a:pPr>
              <a:lnSpc>
                <a:spcPct val="107000"/>
              </a:lnSpc>
              <a:spcAft>
                <a:spcPts val="800"/>
              </a:spcAft>
            </a:pPr>
            <a:r>
              <a:rPr lang="es-AR" sz="2000" b="1" dirty="0">
                <a:latin typeface="Calibri" panose="020F0502020204030204" pitchFamily="34" charset="0"/>
                <a:ea typeface="Calibri" panose="020F0502020204030204" pitchFamily="34" charset="0"/>
                <a:cs typeface="Times New Roman" panose="02020603050405020304" pitchFamily="18" charset="0"/>
              </a:rPr>
              <a:t>Descriptores de los niveles de desempeño </a:t>
            </a:r>
          </a:p>
        </p:txBody>
      </p:sp>
      <p:sp>
        <p:nvSpPr>
          <p:cNvPr id="5" name="Rectángulo 4"/>
          <p:cNvSpPr/>
          <p:nvPr/>
        </p:nvSpPr>
        <p:spPr>
          <a:xfrm>
            <a:off x="280087" y="1016209"/>
            <a:ext cx="4118918" cy="4507259"/>
          </a:xfrm>
          <a:prstGeom prst="rect">
            <a:avLst/>
          </a:prstGeom>
          <a:ln w="38100">
            <a:solidFill>
              <a:srgbClr val="0070C0"/>
            </a:solidFill>
          </a:ln>
        </p:spPr>
        <p:txBody>
          <a:bodyPr wrap="square">
            <a:spAutoFit/>
          </a:bodyPr>
          <a:lstStyle/>
          <a:p>
            <a:pPr algn="just">
              <a:lnSpc>
                <a:spcPct val="107000"/>
              </a:lnSpc>
              <a:spcAft>
                <a:spcPts val="800"/>
              </a:spcAft>
            </a:pPr>
            <a:r>
              <a:rPr lang="es-AR" b="1" dirty="0">
                <a:solidFill>
                  <a:schemeClr val="accent5">
                    <a:lumMod val="75000"/>
                  </a:schemeClr>
                </a:solidFill>
                <a:latin typeface="Calibri" panose="020F0502020204030204" pitchFamily="34" charset="0"/>
                <a:ea typeface="Calibri" panose="020F0502020204030204" pitchFamily="34" charset="0"/>
                <a:cs typeface="Times New Roman" panose="02020603050405020304" pitchFamily="18" charset="0"/>
              </a:rPr>
              <a:t>Por debajo del nivel básico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Los estudiantes que se encuentran en el nivel Por debajo del nivel básico: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reconocen al género cuento diferenciándolo de otros géneros literarios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reponen el significado de palabras de uso poco frecuente a partir del contenido textual y ayudados por el contexto lingüístico inmediato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realizan inferencias muy simples cuando cuentan con abundante información de respaldo </a:t>
            </a:r>
          </a:p>
        </p:txBody>
      </p:sp>
      <p:sp>
        <p:nvSpPr>
          <p:cNvPr id="6" name="Rectángulo 5"/>
          <p:cNvSpPr/>
          <p:nvPr/>
        </p:nvSpPr>
        <p:spPr>
          <a:xfrm>
            <a:off x="5062150" y="892642"/>
            <a:ext cx="6701482" cy="5757474"/>
          </a:xfrm>
          <a:prstGeom prst="rect">
            <a:avLst/>
          </a:prstGeom>
          <a:ln w="38100">
            <a:solidFill>
              <a:schemeClr val="accent2">
                <a:lumMod val="75000"/>
              </a:schemeClr>
            </a:solidFill>
          </a:ln>
        </p:spPr>
        <p:txBody>
          <a:bodyPr wrap="square">
            <a:spAutoFit/>
          </a:bodyPr>
          <a:lstStyle/>
          <a:p>
            <a:pPr algn="just">
              <a:lnSpc>
                <a:spcPct val="107000"/>
              </a:lnSpc>
              <a:spcAft>
                <a:spcPts val="800"/>
              </a:spcAft>
            </a:pPr>
            <a:r>
              <a:rPr lang="es-AR" b="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Básico</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Los estudiantes que se encuentran en el nivel Básico: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distinguen los subgéneros trabajados de manera frecuente en el ámbito escolar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identifican y caracterizan al personaje principal en un cuento realista de autor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eligen el resumen adecuado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reconstruyen la secuencia temporal en cuentos breves de estructura canónica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reconocen la idea central a partir de inferencias. › establecen relaciones de correferencia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reemplazan conectores de uso frecuente por otros equivalentes </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reconocen el significado de vocablos de diferentes niveles de complejidad a partir del contexto lingüístico textual</a:t>
            </a:r>
          </a:p>
          <a:p>
            <a:pPr algn="just">
              <a:lnSpc>
                <a:spcPct val="107000"/>
              </a:lnSpc>
              <a:spcAft>
                <a:spcPts val="800"/>
              </a:spcAft>
            </a:pPr>
            <a:r>
              <a:rPr lang="es-AR" dirty="0">
                <a:latin typeface="Calibri" panose="020F0502020204030204" pitchFamily="34" charset="0"/>
                <a:ea typeface="Calibri" panose="020F0502020204030204" pitchFamily="34" charset="0"/>
                <a:cs typeface="Times New Roman" panose="02020603050405020304" pitchFamily="18" charset="0"/>
              </a:rPr>
              <a:t>› localizan información ligeramente parafraseada e información explícita en posición no destacada.</a:t>
            </a:r>
          </a:p>
        </p:txBody>
      </p:sp>
      <p:grpSp>
        <p:nvGrpSpPr>
          <p:cNvPr id="7" name="Grupo 6"/>
          <p:cNvGrpSpPr/>
          <p:nvPr/>
        </p:nvGrpSpPr>
        <p:grpSpPr>
          <a:xfrm>
            <a:off x="9421571" y="0"/>
            <a:ext cx="2770429" cy="819580"/>
            <a:chOff x="1205825" y="2355628"/>
            <a:chExt cx="4072757" cy="1358854"/>
          </a:xfrm>
        </p:grpSpPr>
        <p:sp>
          <p:nvSpPr>
            <p:cNvPr id="8" name="Rectángulo 7"/>
            <p:cNvSpPr/>
            <p:nvPr/>
          </p:nvSpPr>
          <p:spPr>
            <a:xfrm>
              <a:off x="1510625" y="2355628"/>
              <a:ext cx="3767957" cy="1358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&lt;</a:t>
              </a:r>
              <a:endParaRPr lang="es-AR" dirty="0"/>
            </a:p>
          </p:txBody>
        </p:sp>
        <p:pic>
          <p:nvPicPr>
            <p:cNvPr id="9"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5825" y="2443577"/>
              <a:ext cx="3960855" cy="1270905"/>
            </a:xfrm>
            <a:prstGeom prst="rect">
              <a:avLst/>
            </a:prstGeom>
          </p:spPr>
        </p:pic>
      </p:grpSp>
    </p:spTree>
    <p:extLst>
      <p:ext uri="{BB962C8B-B14F-4D97-AF65-F5344CB8AC3E}">
        <p14:creationId xmlns:p14="http://schemas.microsoft.com/office/powerpoint/2010/main" val="148971243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1911</Words>
  <Application>Microsoft Office PowerPoint</Application>
  <PresentationFormat>Panorámica</PresentationFormat>
  <Paragraphs>128</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Arial Black</vt:lpstr>
      <vt:lpstr>Calibri</vt:lpstr>
      <vt:lpstr>Calibri Light</vt:lpstr>
      <vt:lpstr>Times New Roman</vt:lpstr>
      <vt:lpstr>Tema de Office</vt:lpstr>
      <vt:lpstr>Presentación de PowerPoint</vt:lpstr>
      <vt:lpstr>Presentación de PowerPoint</vt:lpstr>
      <vt:lpstr>RESULTADOS SGO DEL ESTERO</vt:lpstr>
      <vt:lpstr>LENGUA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MATEMATICA</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Noemi Sanchez</dc:creator>
  <cp:lastModifiedBy>Usuario</cp:lastModifiedBy>
  <cp:revision>8</cp:revision>
  <cp:lastPrinted>2025-05-21T12:20:30Z</cp:lastPrinted>
  <dcterms:created xsi:type="dcterms:W3CDTF">2025-05-20T23:50:37Z</dcterms:created>
  <dcterms:modified xsi:type="dcterms:W3CDTF">2025-06-17T15:53:52Z</dcterms:modified>
</cp:coreProperties>
</file>